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66" r:id="rId2"/>
    <p:sldId id="304" r:id="rId3"/>
    <p:sldId id="291" r:id="rId4"/>
    <p:sldId id="292" r:id="rId5"/>
    <p:sldId id="293" r:id="rId6"/>
    <p:sldId id="265" r:id="rId7"/>
    <p:sldId id="294" r:id="rId8"/>
    <p:sldId id="295" r:id="rId9"/>
    <p:sldId id="296" r:id="rId10"/>
    <p:sldId id="297" r:id="rId11"/>
    <p:sldId id="298" r:id="rId12"/>
    <p:sldId id="300" r:id="rId13"/>
    <p:sldId id="302" r:id="rId14"/>
    <p:sldId id="290" r:id="rId15"/>
    <p:sldId id="305" r:id="rId16"/>
    <p:sldId id="268" r:id="rId17"/>
    <p:sldId id="323" r:id="rId18"/>
    <p:sldId id="269" r:id="rId19"/>
    <p:sldId id="270" r:id="rId20"/>
    <p:sldId id="307" r:id="rId21"/>
    <p:sldId id="308" r:id="rId22"/>
    <p:sldId id="306" r:id="rId23"/>
    <p:sldId id="310" r:id="rId24"/>
    <p:sldId id="309" r:id="rId25"/>
    <p:sldId id="311" r:id="rId26"/>
    <p:sldId id="312" r:id="rId27"/>
    <p:sldId id="277" r:id="rId28"/>
    <p:sldId id="278" r:id="rId29"/>
    <p:sldId id="313" r:id="rId30"/>
    <p:sldId id="267" r:id="rId31"/>
    <p:sldId id="285" r:id="rId32"/>
    <p:sldId id="286" r:id="rId33"/>
    <p:sldId id="273" r:id="rId34"/>
    <p:sldId id="274" r:id="rId35"/>
    <p:sldId id="275" r:id="rId36"/>
    <p:sldId id="314" r:id="rId37"/>
    <p:sldId id="318" r:id="rId38"/>
    <p:sldId id="319" r:id="rId39"/>
    <p:sldId id="264" r:id="rId40"/>
    <p:sldId id="303" r:id="rId41"/>
    <p:sldId id="316" r:id="rId42"/>
    <p:sldId id="317" r:id="rId43"/>
    <p:sldId id="321" r:id="rId44"/>
    <p:sldId id="322" r:id="rId45"/>
    <p:sldId id="315" r:id="rId46"/>
    <p:sldId id="271" r:id="rId47"/>
    <p:sldId id="272" r:id="rId48"/>
    <p:sldId id="279" r:id="rId49"/>
    <p:sldId id="280" r:id="rId50"/>
    <p:sldId id="281" r:id="rId51"/>
    <p:sldId id="287" r:id="rId52"/>
    <p:sldId id="288" r:id="rId53"/>
    <p:sldId id="289" r:id="rId54"/>
    <p:sldId id="283" r:id="rId55"/>
    <p:sldId id="284" r:id="rId5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5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41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D35FC7B1-0F96-4A4C-90D3-8AE9E4312773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7727A371-E97C-4E8A-8F85-F3B013A99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48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A3AEC711-8CCC-40BA-A9AF-CD298CD4828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223878E8-72CD-41AC-B2A1-8AB342F2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96913"/>
            <a:ext cx="4649787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7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787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700088"/>
            <a:ext cx="4643437" cy="3481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7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942726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1952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00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one had some rough terrain, box canyon and some sensitive sties that required</a:t>
            </a:r>
            <a:r>
              <a:rPr lang="en-US" baseline="0" dirty="0" smtClean="0"/>
              <a:t> buffers and buffered out all water.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878E8-72CD-41AC-B2A1-8AB342F2033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69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878E8-72CD-41AC-B2A1-8AB342F2033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96913"/>
            <a:ext cx="4649787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7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376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96913"/>
            <a:ext cx="4649787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7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91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96913"/>
            <a:ext cx="4649787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7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77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96913"/>
            <a:ext cx="4649787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7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0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96913"/>
            <a:ext cx="4649787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7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067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96913"/>
            <a:ext cx="4649787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7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54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96913"/>
            <a:ext cx="4649787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7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125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96913"/>
            <a:ext cx="4649787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7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77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1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18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5F6F366-2C82-4B40-87CB-4D841A9F7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156774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FC67CA-BC1E-44E5-8BEC-0C4DECC6F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830153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9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20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6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7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8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1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E99E2-D640-CE46-903C-AF6E7F57988D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7C728-5218-8E41-BD52-95328715D2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3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2107"/>
            <a:ext cx="7772400" cy="2616381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Arial" pitchFamily="34" charset="0"/>
              </a:rPr>
              <a:t>Grasshopper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6000" b="1" dirty="0" smtClean="0">
                <a:latin typeface="Arial" pitchFamily="34" charset="0"/>
              </a:rPr>
              <a:t>Meeting</a:t>
            </a:r>
            <a:r>
              <a:rPr lang="en-US" sz="6000" b="1" dirty="0">
                <a:latin typeface="Arial" pitchFamily="34" charset="0"/>
              </a:rPr>
              <a:t/>
            </a:r>
            <a:br>
              <a:rPr lang="en-US" sz="6000" b="1" dirty="0">
                <a:latin typeface="Arial" pitchFamily="34" charset="0"/>
              </a:rPr>
            </a:br>
            <a:r>
              <a:rPr lang="en-US" sz="6000" b="1" dirty="0" smtClean="0">
                <a:latin typeface="Arial" pitchFamily="34" charset="0"/>
              </a:rPr>
              <a:t>Buffalo, </a:t>
            </a:r>
            <a:r>
              <a:rPr lang="en-US" sz="6000" b="1" dirty="0">
                <a:latin typeface="Arial" pitchFamily="34" charset="0"/>
              </a:rPr>
              <a:t>WY</a:t>
            </a:r>
            <a:br>
              <a:rPr lang="en-US" sz="6000" b="1" dirty="0">
                <a:latin typeface="Arial" pitchFamily="34" charset="0"/>
              </a:rPr>
            </a:br>
            <a:r>
              <a:rPr lang="en-US" b="1" dirty="0" smtClean="0">
                <a:latin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</a:rPr>
            </a:br>
            <a:r>
              <a:rPr lang="en-US" sz="2700" dirty="0" smtClean="0">
                <a:latin typeface="Arial" pitchFamily="34" charset="0"/>
              </a:rPr>
              <a:t>February, 2020</a:t>
            </a:r>
            <a:r>
              <a:rPr lang="en-US" sz="2700" dirty="0">
                <a:latin typeface="Arial" pitchFamily="34" charset="0"/>
              </a:rPr>
              <a:t/>
            </a:r>
            <a:br>
              <a:rPr lang="en-US" sz="2700" dirty="0">
                <a:latin typeface="Arial" pitchFamily="34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6463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</a:rPr>
              <a:t>United </a:t>
            </a:r>
            <a:r>
              <a:rPr lang="en-US" sz="2400" dirty="0">
                <a:latin typeface="Arial" pitchFamily="34" charset="0"/>
              </a:rPr>
              <a:t>States Department of Agriculture</a:t>
            </a:r>
          </a:p>
          <a:p>
            <a:r>
              <a:rPr lang="en-US" sz="2400" dirty="0">
                <a:latin typeface="Arial" pitchFamily="34" charset="0"/>
              </a:rPr>
              <a:t>Animal and Plant Health Inspection Service</a:t>
            </a:r>
          </a:p>
          <a:p>
            <a:r>
              <a:rPr lang="en-US" sz="2400" dirty="0">
                <a:latin typeface="Arial" pitchFamily="34" charset="0"/>
              </a:rPr>
              <a:t>Plant Protection and Quarantine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2" name="Picture 4" descr="cap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1400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3" name="Picture 5" descr="cap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1905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4" name="Picture 6" descr="cap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6680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5" name="Picture 7" descr="cap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6" name="Picture 8" descr="cape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352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737" name="Text Box 9"/>
          <p:cNvSpPr txBox="1">
            <a:spLocks noChangeArrowheads="1"/>
          </p:cNvSpPr>
          <p:nvPr/>
        </p:nvSpPr>
        <p:spPr bwMode="auto">
          <a:xfrm>
            <a:off x="685800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29738" name="Text Box 10"/>
          <p:cNvSpPr txBox="1">
            <a:spLocks noChangeArrowheads="1"/>
          </p:cNvSpPr>
          <p:nvPr/>
        </p:nvSpPr>
        <p:spPr bwMode="auto">
          <a:xfrm>
            <a:off x="2362200" y="22860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29739" name="Text Box 11"/>
          <p:cNvSpPr txBox="1">
            <a:spLocks noChangeArrowheads="1"/>
          </p:cNvSpPr>
          <p:nvPr/>
        </p:nvSpPr>
        <p:spPr bwMode="auto">
          <a:xfrm>
            <a:off x="4800600" y="27432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9740" name="Text Box 12"/>
          <p:cNvSpPr txBox="1">
            <a:spLocks noChangeArrowheads="1"/>
          </p:cNvSpPr>
          <p:nvPr/>
        </p:nvSpPr>
        <p:spPr bwMode="auto">
          <a:xfrm>
            <a:off x="7696200" y="28194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29741" name="Text Box 13"/>
          <p:cNvSpPr txBox="1">
            <a:spLocks noChangeArrowheads="1"/>
          </p:cNvSpPr>
          <p:nvPr/>
        </p:nvSpPr>
        <p:spPr bwMode="auto">
          <a:xfrm>
            <a:off x="1828800" y="62484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29742" name="Text Box 14"/>
          <p:cNvSpPr txBox="1">
            <a:spLocks noChangeArrowheads="1"/>
          </p:cNvSpPr>
          <p:nvPr/>
        </p:nvSpPr>
        <p:spPr bwMode="auto">
          <a:xfrm>
            <a:off x="2004555" y="84138"/>
            <a:ext cx="58857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dirty="0" err="1">
                <a:latin typeface="Tahoma" panose="020B0604030504040204" pitchFamily="34" charset="0"/>
              </a:rPr>
              <a:t>Clearwinged</a:t>
            </a:r>
            <a:r>
              <a:rPr lang="en-US" altLang="en-US" sz="4000" dirty="0">
                <a:latin typeface="Tahoma" panose="020B0604030504040204" pitchFamily="34" charset="0"/>
              </a:rPr>
              <a:t> grasshopper</a:t>
            </a:r>
          </a:p>
        </p:txBody>
      </p:sp>
      <p:pic>
        <p:nvPicPr>
          <p:cNvPr id="329743" name="Picture 15" descr="Cpell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 b="-267"/>
          <a:stretch>
            <a:fillRect/>
          </a:stretch>
        </p:blipFill>
        <p:spPr bwMode="auto">
          <a:xfrm>
            <a:off x="3962400" y="4038600"/>
            <a:ext cx="47244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4038600" y="6096000"/>
            <a:ext cx="96202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Adult</a:t>
            </a:r>
          </a:p>
        </p:txBody>
      </p:sp>
      <p:sp>
        <p:nvSpPr>
          <p:cNvPr id="329745" name="Text Box 17"/>
          <p:cNvSpPr txBox="1">
            <a:spLocks noChangeArrowheads="1"/>
          </p:cNvSpPr>
          <p:nvPr/>
        </p:nvSpPr>
        <p:spPr bwMode="auto">
          <a:xfrm>
            <a:off x="457200" y="3201988"/>
            <a:ext cx="8051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rebuchet MS" panose="020B0603020202020204" pitchFamily="34" charset="0"/>
              </a:rPr>
              <a:t>Nymphal development: 26-40 days (~1 </a:t>
            </a:r>
            <a:r>
              <a:rPr lang="en-US" altLang="en-US" sz="2800" dirty="0" err="1">
                <a:latin typeface="Trebuchet MS" panose="020B0603020202020204" pitchFamily="34" charset="0"/>
              </a:rPr>
              <a:t>wk</a:t>
            </a:r>
            <a:r>
              <a:rPr lang="en-US" altLang="en-US" sz="2800" dirty="0">
                <a:latin typeface="Trebuchet MS" panose="020B0603020202020204" pitchFamily="34" charset="0"/>
              </a:rPr>
              <a:t>/instar)</a:t>
            </a:r>
          </a:p>
        </p:txBody>
      </p:sp>
    </p:spTree>
    <p:extLst>
      <p:ext uri="{BB962C8B-B14F-4D97-AF65-F5344CB8AC3E}">
        <p14:creationId xmlns:p14="http://schemas.microsoft.com/office/powerpoint/2010/main" val="187706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57200" y="914400"/>
            <a:ext cx="8305800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dirty="0">
                <a:latin typeface="Trebuchet MS" panose="020B0603020202020204" pitchFamily="34" charset="0"/>
              </a:rPr>
              <a:t>How much do they eat?</a:t>
            </a:r>
          </a:p>
          <a:p>
            <a:pPr algn="ctr"/>
            <a:endParaRPr lang="en-US" altLang="en-US" sz="4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 algn="ctr"/>
            <a:r>
              <a:rPr lang="en-US" altLang="en-US" dirty="0">
                <a:latin typeface="Trebuchet MS" panose="020B0603020202020204" pitchFamily="34" charset="0"/>
              </a:rPr>
              <a:t>A grasshopper can eat about its own weight or destroy up to 6 times its own weight of vegetation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altLang="en-US" b="1" dirty="0">
                <a:latin typeface="Trebuchet MS" panose="020B0603020202020204" pitchFamily="34" charset="0"/>
              </a:rPr>
              <a:t>daily</a:t>
            </a:r>
          </a:p>
        </p:txBody>
      </p:sp>
      <p:pic>
        <p:nvPicPr>
          <p:cNvPr id="212997" name="Picture 5" descr="P10101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486400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6553200" y="5334000"/>
            <a:ext cx="801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000">
                <a:solidFill>
                  <a:schemeClr val="bg1"/>
                </a:solidFill>
                <a:latin typeface="Palatino Linotype" panose="02040502050505030304" pitchFamily="18" charset="0"/>
                <a:cs typeface="Tahoma" panose="020B0604030504040204" pitchFamily="34" charset="0"/>
              </a:rPr>
              <a:t>©AVL2005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18732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 SigLockup Master PwPt.Neg-trans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22078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73021"/>
            <a:ext cx="7391400" cy="1143000"/>
          </a:xfrm>
          <a:noFill/>
          <a:ln/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1"/>
                </a:solidFill>
                <a:latin typeface="Tahoma" panose="020B0604030504040204" pitchFamily="34" charset="0"/>
              </a:rPr>
              <a:t>Integrated Pest Management (IPM)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2362200"/>
            <a:ext cx="8153400" cy="41148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Trebuchet MS" panose="020B0603020202020204" pitchFamily="34" charset="0"/>
              </a:rPr>
              <a:t>IPM is an effective and environmentally sensitive approach to pest management that relies on a combination of common-sense practices.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i="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i="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dirty="0" smtClean="0">
                <a:latin typeface="Trebuchet MS" panose="020B0603020202020204" pitchFamily="34" charset="0"/>
              </a:rPr>
              <a:t>				Essential </a:t>
            </a:r>
            <a:r>
              <a:rPr lang="en-US" altLang="en-US" sz="2400" dirty="0">
                <a:latin typeface="Trebuchet MS" panose="020B0603020202020204" pitchFamily="34" charset="0"/>
              </a:rPr>
              <a:t>components: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Trebuchet MS" panose="020B0603020202020204" pitchFamily="34" charset="0"/>
              </a:rPr>
              <a:t>				</a:t>
            </a:r>
            <a:r>
              <a:rPr lang="en-US" altLang="en-US" sz="2400" dirty="0">
                <a:latin typeface="Trebuchet MS" panose="020B0603020202020204" pitchFamily="34" charset="0"/>
              </a:rPr>
              <a:t>Monitoring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Trebuchet MS" panose="020B0603020202020204" pitchFamily="34" charset="0"/>
              </a:rPr>
              <a:t>				Decision-making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Trebuchet MS" panose="020B0603020202020204" pitchFamily="34" charset="0"/>
              </a:rPr>
              <a:t>				Methods &amp; Materials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-18732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22078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841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24691"/>
            <a:ext cx="8641080" cy="14478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en-US" sz="4000" dirty="0">
                <a:latin typeface="Tahoma" panose="020B0604030504040204" pitchFamily="34" charset="0"/>
              </a:rPr>
              <a:t>The 3-Phase Approach to</a:t>
            </a:r>
            <a:br>
              <a:rPr lang="en-US" altLang="en-US" sz="4000" dirty="0">
                <a:latin typeface="Tahoma" panose="020B0604030504040204" pitchFamily="34" charset="0"/>
              </a:rPr>
            </a:br>
            <a:r>
              <a:rPr lang="en-US" altLang="en-US" sz="4000" dirty="0">
                <a:latin typeface="Tahoma" panose="020B0604030504040204" pitchFamily="34" charset="0"/>
              </a:rPr>
              <a:t>Grasshopper </a:t>
            </a:r>
            <a:r>
              <a:rPr lang="en-US" altLang="en-US" sz="4000" dirty="0" smtClean="0">
                <a:latin typeface="Tahoma" panose="020B0604030504040204" pitchFamily="34" charset="0"/>
              </a:rPr>
              <a:t>IPM (supported by NGHMB)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8140" y="2375104"/>
            <a:ext cx="8534400" cy="44196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3600" dirty="0">
                <a:latin typeface="Trebuchet MS" panose="020B0603020202020204" pitchFamily="34" charset="0"/>
              </a:rPr>
              <a:t>Prevention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Trebuchet MS" panose="020B0603020202020204" pitchFamily="34" charset="0"/>
              </a:rPr>
              <a:t>	survey/sampling + cultural control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3600" dirty="0">
                <a:latin typeface="Trebuchet MS" panose="020B0603020202020204" pitchFamily="34" charset="0"/>
              </a:rPr>
              <a:t>Intervention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Trebuchet MS" panose="020B0603020202020204" pitchFamily="34" charset="0"/>
              </a:rPr>
              <a:t>	survey/sampling + decision support (forecasting) +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Trebuchet MS" panose="020B0603020202020204" pitchFamily="34" charset="0"/>
              </a:rPr>
              <a:t>	</a:t>
            </a:r>
            <a:r>
              <a:rPr lang="en-US" altLang="en-US" sz="2400" dirty="0" smtClean="0">
                <a:latin typeface="Trebuchet MS" panose="020B0603020202020204" pitchFamily="34" charset="0"/>
              </a:rPr>
              <a:t>“hot-spot" </a:t>
            </a:r>
            <a:r>
              <a:rPr lang="en-US" altLang="en-US" sz="2400" dirty="0">
                <a:latin typeface="Trebuchet MS" panose="020B0603020202020204" pitchFamily="34" charset="0"/>
              </a:rPr>
              <a:t>chemical control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3600" dirty="0">
                <a:latin typeface="Trebuchet MS" panose="020B0603020202020204" pitchFamily="34" charset="0"/>
              </a:rPr>
              <a:t>Suppression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Trebuchet MS" panose="020B0603020202020204" pitchFamily="34" charset="0"/>
              </a:rPr>
              <a:t>	survey/sampling + decision </a:t>
            </a:r>
            <a:r>
              <a:rPr lang="en-US" altLang="en-US" sz="2400" dirty="0" smtClean="0">
                <a:latin typeface="Trebuchet MS" panose="020B0603020202020204" pitchFamily="34" charset="0"/>
              </a:rPr>
              <a:t>support </a:t>
            </a:r>
            <a:r>
              <a:rPr lang="en-US" altLang="en-US" sz="2400" dirty="0">
                <a:latin typeface="Trebuchet MS" panose="020B0603020202020204" pitchFamily="34" charset="0"/>
              </a:rPr>
              <a:t>+ chemical </a:t>
            </a:r>
            <a:r>
              <a:rPr lang="en-US" altLang="en-US" sz="2400" dirty="0" smtClean="0">
                <a:latin typeface="Trebuchet MS" panose="020B0603020202020204" pitchFamily="34" charset="0"/>
              </a:rPr>
              <a:t>control</a:t>
            </a:r>
            <a:endParaRPr lang="en-US" altLang="en-US" sz="1800" dirty="0">
              <a:latin typeface="Trebuchet MS" panose="020B06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18732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22078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045" y="706993"/>
            <a:ext cx="879565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PPQs Role in Grasshopper Management</a:t>
            </a:r>
            <a:r>
              <a:rPr lang="en-US" sz="2800" dirty="0" smtClean="0"/>
              <a:t>	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5233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Surveys</a:t>
            </a:r>
          </a:p>
          <a:p>
            <a:pPr lvl="1" eaLnBrk="1" hangingPunct="1"/>
            <a:r>
              <a:rPr lang="en-US" dirty="0" err="1" smtClean="0"/>
              <a:t>Nymphal</a:t>
            </a:r>
            <a:r>
              <a:rPr lang="en-US" dirty="0" smtClean="0"/>
              <a:t> and Adult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Technical Assistance</a:t>
            </a:r>
          </a:p>
          <a:p>
            <a:pPr lvl="1" eaLnBrk="1" hangingPunct="1"/>
            <a:r>
              <a:rPr lang="en-US" dirty="0" smtClean="0"/>
              <a:t>Provide site visits and options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Treatments</a:t>
            </a:r>
          </a:p>
          <a:p>
            <a:pPr lvl="1" eaLnBrk="1" hangingPunct="1"/>
            <a:r>
              <a:rPr lang="en-US" dirty="0" smtClean="0"/>
              <a:t>Cost Shared Suppression Programs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8732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22078"/>
            <a:ext cx="2876453" cy="43286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8157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Nymphal</a:t>
            </a:r>
            <a:r>
              <a:rPr lang="en-US" dirty="0" smtClean="0"/>
              <a:t> Survey: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64473" y="2413260"/>
            <a:ext cx="8179527" cy="41739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dirty="0" smtClean="0"/>
              <a:t>Determine densities of GHs</a:t>
            </a:r>
          </a:p>
          <a:p>
            <a:endParaRPr lang="en-US" dirty="0" smtClean="0"/>
          </a:p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dirty="0" smtClean="0"/>
              <a:t>Determine species composition of GHs</a:t>
            </a:r>
          </a:p>
          <a:p>
            <a:endParaRPr lang="en-US" dirty="0" smtClean="0"/>
          </a:p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dirty="0" smtClean="0"/>
              <a:t>Determine age of GHs</a:t>
            </a:r>
          </a:p>
          <a:p>
            <a:endParaRPr lang="en-US" dirty="0" smtClean="0"/>
          </a:p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dirty="0" smtClean="0"/>
              <a:t>Determine scale of infestation of GHs</a:t>
            </a:r>
          </a:p>
          <a:p>
            <a:endParaRPr lang="en-US" dirty="0" smtClean="0"/>
          </a:p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dirty="0" smtClean="0"/>
              <a:t>Conversations with landowners is key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7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6993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dirty="0" err="1" smtClean="0"/>
              <a:t>Nymphal</a:t>
            </a:r>
            <a:r>
              <a:rPr lang="en-US" dirty="0" smtClean="0"/>
              <a:t> Survey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3312"/>
            <a:ext cx="8229600" cy="481801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Starts early</a:t>
            </a:r>
          </a:p>
          <a:p>
            <a:pPr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May 5</a:t>
            </a:r>
            <a:r>
              <a:rPr lang="en-US" baseline="30000" dirty="0" smtClean="0"/>
              <a:t>th</a:t>
            </a:r>
            <a:r>
              <a:rPr lang="en-US" dirty="0" smtClean="0"/>
              <a:t> – July 4</a:t>
            </a:r>
            <a:r>
              <a:rPr lang="en-US" baseline="30000" dirty="0" smtClean="0"/>
              <a:t>th</a:t>
            </a:r>
          </a:p>
          <a:p>
            <a:pPr lvl="1" eaLnBrk="1" hangingPunct="1"/>
            <a:r>
              <a:rPr lang="en-US" dirty="0" smtClean="0"/>
              <a:t>Goal is to find populations before they reach 3</a:t>
            </a:r>
            <a:r>
              <a:rPr lang="en-US" baseline="30000" dirty="0" smtClean="0"/>
              <a:t>rd</a:t>
            </a:r>
            <a:r>
              <a:rPr lang="en-US" dirty="0" smtClean="0"/>
              <a:t> Instar</a:t>
            </a:r>
          </a:p>
          <a:p>
            <a:pPr lvl="2" eaLnBrk="1" hangingPunct="1"/>
            <a:r>
              <a:rPr lang="en-US" dirty="0" smtClean="0"/>
              <a:t>cause significant damage</a:t>
            </a:r>
          </a:p>
          <a:p>
            <a:pPr lvl="2" eaLnBrk="1" hangingPunct="1"/>
            <a:r>
              <a:rPr lang="en-US" dirty="0" smtClean="0"/>
              <a:t>still treatable with our preferred insecticide</a:t>
            </a:r>
          </a:p>
          <a:p>
            <a:pPr lvl="2" eaLnBrk="1" hangingPunct="1"/>
            <a:r>
              <a:rPr lang="en-US" dirty="0" smtClean="0"/>
              <a:t>haven’t reproduced</a:t>
            </a:r>
          </a:p>
          <a:p>
            <a:pPr lvl="1" eaLnBrk="1" hangingPunct="1"/>
            <a:r>
              <a:rPr lang="en-US" dirty="0" smtClean="0"/>
              <a:t>By land owner request</a:t>
            </a:r>
          </a:p>
          <a:p>
            <a:pPr lvl="1" eaLnBrk="1" hangingPunct="1"/>
            <a:r>
              <a:rPr lang="en-US" dirty="0" smtClean="0"/>
              <a:t>Known problem areas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574" y="689410"/>
            <a:ext cx="3466851" cy="6166374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 descr="2009July08 061.jpg"/>
          <p:cNvPicPr>
            <a:picLocks noChangeAspect="1"/>
          </p:cNvPicPr>
          <p:nvPr/>
        </p:nvPicPr>
        <p:blipFill>
          <a:blip r:embed="rId2" cstate="print"/>
          <a:srcRect t="4762"/>
          <a:stretch>
            <a:fillRect/>
          </a:stretch>
        </p:blipFill>
        <p:spPr bwMode="auto">
          <a:xfrm>
            <a:off x="4114800" y="2438400"/>
            <a:ext cx="49069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76300"/>
            <a:ext cx="7086600" cy="990600"/>
          </a:xfrm>
        </p:spPr>
        <p:txBody>
          <a:bodyPr/>
          <a:lstStyle/>
          <a:p>
            <a:pPr algn="l" eaLnBrk="1" hangingPunct="1"/>
            <a:r>
              <a:rPr lang="en-US" dirty="0" smtClean="0"/>
              <a:t>Adult Survey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36207"/>
            <a:ext cx="3810000" cy="4608433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dirty="0" smtClean="0"/>
              <a:t>July 4</a:t>
            </a:r>
            <a:r>
              <a:rPr lang="en-US" baseline="30000" dirty="0" smtClean="0"/>
              <a:t>th</a:t>
            </a:r>
            <a:r>
              <a:rPr lang="en-US" dirty="0" smtClean="0"/>
              <a:t> till August 30</a:t>
            </a:r>
            <a:r>
              <a:rPr lang="en-US" baseline="30000" dirty="0" smtClean="0"/>
              <a:t>th</a:t>
            </a:r>
          </a:p>
          <a:p>
            <a:pPr eaLnBrk="1" hangingPunct="1"/>
            <a:endParaRPr lang="en-US" baseline="30000" dirty="0" smtClean="0"/>
          </a:p>
          <a:p>
            <a:pPr lvl="1" eaLnBrk="1" hangingPunct="1"/>
            <a:r>
              <a:rPr lang="en-US" dirty="0" smtClean="0"/>
              <a:t>Goal is to identify areas where grasshoppers may be a problem next year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5 Mile grid – landowner permission to conduct walk in surveys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Make collections for identification of species complex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Provide data for trend analysis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3" descr="GH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0" y="3200400"/>
            <a:ext cx="4572000" cy="3228975"/>
          </a:xfrm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533400" y="2209799"/>
            <a:ext cx="350737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Density counts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Species identification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Instar classification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Economic thresholds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Chemical selection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Treatment options</a:t>
            </a:r>
            <a:endParaRPr lang="en-US" sz="24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963096"/>
            <a:ext cx="7086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600" kern="0" dirty="0">
                <a:latin typeface="+mj-lt"/>
                <a:ea typeface="+mj-ea"/>
                <a:cs typeface="+mj-cs"/>
              </a:rPr>
              <a:t>Technical Assistance</a:t>
            </a:r>
            <a:r>
              <a:rPr lang="en-US" sz="2800" kern="0" dirty="0">
                <a:latin typeface="+mj-lt"/>
                <a:ea typeface="+mj-ea"/>
                <a:cs typeface="+mj-cs"/>
              </a:rPr>
              <a:t/>
            </a:r>
            <a:br>
              <a:rPr lang="en-US" sz="2800" kern="0" dirty="0">
                <a:latin typeface="+mj-lt"/>
                <a:ea typeface="+mj-ea"/>
                <a:cs typeface="+mj-cs"/>
              </a:rPr>
            </a:br>
            <a:r>
              <a:rPr lang="en-US" sz="2800" b="1" kern="0" dirty="0">
                <a:latin typeface="+mj-lt"/>
                <a:ea typeface="+mj-ea"/>
                <a:cs typeface="+mj-cs"/>
              </a:rPr>
              <a:t>       </a:t>
            </a:r>
            <a:r>
              <a:rPr lang="en-US" sz="2400" kern="0" dirty="0">
                <a:latin typeface="+mj-lt"/>
                <a:ea typeface="+mj-ea"/>
                <a:cs typeface="+mj-cs"/>
              </a:rPr>
              <a:t>- provided at no cost to </a:t>
            </a:r>
            <a:r>
              <a:rPr lang="en-US" sz="2400" kern="0" dirty="0" smtClean="0">
                <a:latin typeface="+mj-lt"/>
                <a:ea typeface="+mj-ea"/>
                <a:cs typeface="+mj-cs"/>
              </a:rPr>
              <a:t>landowners</a:t>
            </a:r>
            <a:endParaRPr lang="en-US" sz="28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70" y="4386263"/>
            <a:ext cx="3707606" cy="2471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6" y="4386263"/>
            <a:ext cx="2927950" cy="247509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77021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smtClean="0">
                <a:solidFill>
                  <a:srgbClr val="00B050"/>
                </a:solidFill>
              </a:rPr>
              <a:t>Grasshoppers</a:t>
            </a:r>
            <a:endParaRPr lang="en-US" sz="7200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27077"/>
          <a:stretch/>
        </p:blipFill>
        <p:spPr>
          <a:xfrm>
            <a:off x="0" y="723049"/>
            <a:ext cx="3489842" cy="2047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42" y="697608"/>
            <a:ext cx="2922655" cy="2098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r="20054"/>
          <a:stretch/>
        </p:blipFill>
        <p:spPr>
          <a:xfrm>
            <a:off x="6400376" y="719692"/>
            <a:ext cx="2752336" cy="3873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46" y="4386262"/>
            <a:ext cx="2956560" cy="24919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524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1" descr=" SigLockup Master PwPt.Neg-transb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630" y="1892975"/>
            <a:ext cx="6370320" cy="31700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-Ecology</a:t>
            </a:r>
          </a:p>
          <a:p>
            <a:r>
              <a:rPr lang="en-US" sz="4000" b="1" dirty="0" smtClean="0"/>
              <a:t>-Biology</a:t>
            </a:r>
          </a:p>
          <a:p>
            <a:r>
              <a:rPr lang="en-US" sz="4000" b="1" dirty="0" smtClean="0"/>
              <a:t>-Management</a:t>
            </a:r>
          </a:p>
          <a:p>
            <a:r>
              <a:rPr lang="en-US" sz="4000" b="1" dirty="0" smtClean="0"/>
              <a:t>-USDA Services &amp;      	Treatment Program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9265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297" y="719693"/>
            <a:ext cx="7772400" cy="1470025"/>
          </a:xfrm>
        </p:spPr>
        <p:txBody>
          <a:bodyPr/>
          <a:lstStyle/>
          <a:p>
            <a:r>
              <a:rPr lang="en-US" dirty="0"/>
              <a:t>Hot spot treatments: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297" y="1977819"/>
            <a:ext cx="8066314" cy="4327186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Small acres infested – hatching beds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Potential ground treatments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Works well with certain GH species (</a:t>
            </a:r>
            <a:r>
              <a:rPr lang="en-US" i="1" dirty="0" smtClean="0"/>
              <a:t>Camnula pellucida</a:t>
            </a:r>
            <a:r>
              <a:rPr lang="en-US" dirty="0" smtClean="0"/>
              <a:t>) and MC – not as well with typical rangeland GH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Good option for small acreages, but may see re-infestation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297" y="713343"/>
            <a:ext cx="7772400" cy="1470025"/>
          </a:xfrm>
        </p:spPr>
        <p:txBody>
          <a:bodyPr/>
          <a:lstStyle/>
          <a:p>
            <a:r>
              <a:rPr lang="en-US" dirty="0"/>
              <a:t>Aerial suppression treatments: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433" y="2630963"/>
            <a:ext cx="7709263" cy="3456328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Large scale aerial chemical treatments of damaging densities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Larger than 10,000 acres (PPQ rule of thumb)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Varied treatment strategies</a:t>
            </a:r>
          </a:p>
          <a:p>
            <a:pPr algn="l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1297" y="71334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1980’s Treatment strategies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49234" y="2404540"/>
            <a:ext cx="6823166" cy="3761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Very large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Large planes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Blanket treatments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Malathion was chemical of choice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Less environmental concerns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0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pic>
        <p:nvPicPr>
          <p:cNvPr id="6" name="Picture 3" descr="G:\Photos\Archives\WY Training\2-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534"/>
            <a:ext cx="4317492" cy="30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39"/>
          <p:cNvPicPr>
            <a:picLocks noChangeAspect="1" noChangeArrowheads="1"/>
          </p:cNvPicPr>
          <p:nvPr/>
        </p:nvPicPr>
        <p:blipFill rotWithShape="1">
          <a:blip r:embed="rId4" cstate="print"/>
          <a:srcRect t="15440"/>
          <a:stretch/>
        </p:blipFill>
        <p:spPr bwMode="auto">
          <a:xfrm>
            <a:off x="4697386" y="701041"/>
            <a:ext cx="4460178" cy="26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994"/>
            <a:ext cx="4317492" cy="2691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385" y="3856534"/>
            <a:ext cx="4446616" cy="300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7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81297" y="71969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2000’s Treatment strategies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49234" y="2265203"/>
            <a:ext cx="6823166" cy="376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New EIS - 2002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More environmentally sound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NEPA regulations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Smaller planes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Better chemical choices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RAATs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0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94584" y="2908774"/>
            <a:ext cx="5314845" cy="2583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00" y="706993"/>
            <a:ext cx="4950600" cy="2406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02" y="2388257"/>
            <a:ext cx="2510738" cy="4469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00" y="3283800"/>
            <a:ext cx="3815700" cy="357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81297" y="73393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Reduced Agent and Area Treatments (RAATs)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81297" y="2300037"/>
            <a:ext cx="7848600" cy="4240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Basically skip swathing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GH mortality in treated swaths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GHs move from non-treated to treated swaths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More predacious insects and parasitoids survive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Birds and predators continue naturally feeding on GHs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295400"/>
            <a:ext cx="7772400" cy="5715000"/>
          </a:xfrm>
          <a:noFill/>
        </p:spPr>
        <p:txBody>
          <a:bodyPr lIns="92075" tIns="46038" rIns="92075" bIns="46038"/>
          <a:lstStyle/>
          <a:p>
            <a:pPr algn="ctr"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Conventional/Blanket/100%</a:t>
            </a:r>
          </a:p>
          <a:p>
            <a:pPr algn="ctr">
              <a:buFont typeface="Wingdings" pitchFamily="2" charset="2"/>
              <a:buNone/>
            </a:pPr>
            <a:endParaRPr lang="en-US" sz="4000" b="1" dirty="0" smtClean="0">
              <a:solidFill>
                <a:srgbClr val="FAFD00"/>
              </a:solidFill>
            </a:endParaRPr>
          </a:p>
          <a:p>
            <a:pPr algn="ctr">
              <a:buFontTx/>
              <a:buNone/>
            </a:pPr>
            <a:endParaRPr lang="en-US" sz="4000" b="1" dirty="0" smtClean="0">
              <a:solidFill>
                <a:schemeClr val="accent1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4000" dirty="0" smtClean="0">
              <a:solidFill>
                <a:srgbClr val="FF99FF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RAATs</a:t>
            </a:r>
          </a:p>
        </p:txBody>
      </p:sp>
      <p:sp>
        <p:nvSpPr>
          <p:cNvPr id="32772" name="Arc 4"/>
          <p:cNvSpPr>
            <a:spLocks/>
          </p:cNvSpPr>
          <p:nvPr/>
        </p:nvSpPr>
        <p:spPr bwMode="auto">
          <a:xfrm>
            <a:off x="1795463" y="2362200"/>
            <a:ext cx="1230312" cy="687388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78"/>
                  <a:pt x="9659" y="10"/>
                  <a:pt x="21581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78"/>
                  <a:pt x="9659" y="10"/>
                  <a:pt x="21581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0" cap="rnd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Arc 5"/>
          <p:cNvSpPr>
            <a:spLocks/>
          </p:cNvSpPr>
          <p:nvPr/>
        </p:nvSpPr>
        <p:spPr bwMode="auto">
          <a:xfrm>
            <a:off x="3081338" y="2362200"/>
            <a:ext cx="1625600" cy="763588"/>
          </a:xfrm>
          <a:custGeom>
            <a:avLst/>
            <a:gdLst>
              <a:gd name="T0" fmla="*/ 0 w 22838"/>
              <a:gd name="T1" fmla="*/ 2147483647 h 21600"/>
              <a:gd name="T2" fmla="*/ 2147483647 w 22838"/>
              <a:gd name="T3" fmla="*/ 2147483647 h 21600"/>
              <a:gd name="T4" fmla="*/ 2147483647 w 22838"/>
              <a:gd name="T5" fmla="*/ 2147483647 h 21600"/>
              <a:gd name="T6" fmla="*/ 0 60000 65536"/>
              <a:gd name="T7" fmla="*/ 0 60000 65536"/>
              <a:gd name="T8" fmla="*/ 0 60000 65536"/>
              <a:gd name="T9" fmla="*/ 0 w 22838"/>
              <a:gd name="T10" fmla="*/ 0 h 21600"/>
              <a:gd name="T11" fmla="*/ 22838 w 2283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838" h="21600" fill="none" extrusionOk="0">
                <a:moveTo>
                  <a:pt x="-1" y="35"/>
                </a:moveTo>
                <a:cubicBezTo>
                  <a:pt x="413" y="11"/>
                  <a:pt x="827" y="-1"/>
                  <a:pt x="1241" y="0"/>
                </a:cubicBezTo>
                <a:cubicBezTo>
                  <a:pt x="13041" y="0"/>
                  <a:pt x="22658" y="9470"/>
                  <a:pt x="22838" y="21269"/>
                </a:cubicBezTo>
              </a:path>
              <a:path w="22838" h="21600" stroke="0" extrusionOk="0">
                <a:moveTo>
                  <a:pt x="-1" y="35"/>
                </a:moveTo>
                <a:cubicBezTo>
                  <a:pt x="413" y="11"/>
                  <a:pt x="827" y="-1"/>
                  <a:pt x="1241" y="0"/>
                </a:cubicBezTo>
                <a:cubicBezTo>
                  <a:pt x="13041" y="0"/>
                  <a:pt x="22658" y="9470"/>
                  <a:pt x="22838" y="21269"/>
                </a:cubicBezTo>
                <a:lnTo>
                  <a:pt x="1241" y="21600"/>
                </a:lnTo>
                <a:close/>
              </a:path>
            </a:pathLst>
          </a:custGeom>
          <a:noFill/>
          <a:ln w="127000" cap="rnd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Line 8"/>
          <p:cNvSpPr>
            <a:spLocks noChangeShapeType="1"/>
          </p:cNvSpPr>
          <p:nvPr/>
        </p:nvSpPr>
        <p:spPr bwMode="auto">
          <a:xfrm>
            <a:off x="1727200" y="3276600"/>
            <a:ext cx="5214938" cy="0"/>
          </a:xfrm>
          <a:prstGeom prst="line">
            <a:avLst/>
          </a:prstGeom>
          <a:noFill/>
          <a:ln w="127000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Arc 9"/>
          <p:cNvSpPr>
            <a:spLocks/>
          </p:cNvSpPr>
          <p:nvPr/>
        </p:nvSpPr>
        <p:spPr bwMode="auto">
          <a:xfrm>
            <a:off x="1196975" y="4802188"/>
            <a:ext cx="1371600" cy="11430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79"/>
                  <a:pt x="9657" y="12"/>
                  <a:pt x="21578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79"/>
                  <a:pt x="9657" y="12"/>
                  <a:pt x="21578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Arc 10"/>
          <p:cNvSpPr>
            <a:spLocks/>
          </p:cNvSpPr>
          <p:nvPr/>
        </p:nvSpPr>
        <p:spPr bwMode="auto">
          <a:xfrm>
            <a:off x="2565400" y="4802188"/>
            <a:ext cx="1296988" cy="1066800"/>
          </a:xfrm>
          <a:custGeom>
            <a:avLst/>
            <a:gdLst>
              <a:gd name="T0" fmla="*/ 0 w 21624"/>
              <a:gd name="T1" fmla="*/ 0 h 21600"/>
              <a:gd name="T2" fmla="*/ 2147483647 w 21624"/>
              <a:gd name="T3" fmla="*/ 2147483647 h 21600"/>
              <a:gd name="T4" fmla="*/ 2147483647 w 21624"/>
              <a:gd name="T5" fmla="*/ 2147483647 h 21600"/>
              <a:gd name="T6" fmla="*/ 0 60000 65536"/>
              <a:gd name="T7" fmla="*/ 0 60000 65536"/>
              <a:gd name="T8" fmla="*/ 0 60000 65536"/>
              <a:gd name="T9" fmla="*/ 0 w 21624"/>
              <a:gd name="T10" fmla="*/ 0 h 21600"/>
              <a:gd name="T11" fmla="*/ 21624 w 2162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4" h="21600" fill="none" extrusionOk="0">
                <a:moveTo>
                  <a:pt x="0" y="0"/>
                </a:moveTo>
                <a:cubicBezTo>
                  <a:pt x="8" y="0"/>
                  <a:pt x="16" y="-1"/>
                  <a:pt x="24" y="0"/>
                </a:cubicBezTo>
                <a:cubicBezTo>
                  <a:pt x="11953" y="0"/>
                  <a:pt x="21624" y="9670"/>
                  <a:pt x="21624" y="21600"/>
                </a:cubicBezTo>
              </a:path>
              <a:path w="21624" h="21600" stroke="0" extrusionOk="0">
                <a:moveTo>
                  <a:pt x="0" y="0"/>
                </a:moveTo>
                <a:cubicBezTo>
                  <a:pt x="8" y="0"/>
                  <a:pt x="16" y="-1"/>
                  <a:pt x="24" y="0"/>
                </a:cubicBezTo>
                <a:cubicBezTo>
                  <a:pt x="11953" y="0"/>
                  <a:pt x="21624" y="9670"/>
                  <a:pt x="21624" y="21600"/>
                </a:cubicBezTo>
                <a:lnTo>
                  <a:pt x="24" y="21600"/>
                </a:lnTo>
                <a:close/>
              </a:path>
            </a:pathLst>
          </a:custGeom>
          <a:noFill/>
          <a:ln w="50800" cap="rnd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Arc 11"/>
          <p:cNvSpPr>
            <a:spLocks/>
          </p:cNvSpPr>
          <p:nvPr/>
        </p:nvSpPr>
        <p:spPr bwMode="auto">
          <a:xfrm>
            <a:off x="4854575" y="4802188"/>
            <a:ext cx="1447800" cy="10668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78"/>
                  <a:pt x="9657" y="11"/>
                  <a:pt x="21579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78"/>
                  <a:pt x="9657" y="11"/>
                  <a:pt x="2157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Arc 12"/>
          <p:cNvSpPr>
            <a:spLocks/>
          </p:cNvSpPr>
          <p:nvPr/>
        </p:nvSpPr>
        <p:spPr bwMode="auto">
          <a:xfrm>
            <a:off x="6299200" y="4800600"/>
            <a:ext cx="1296988" cy="1066800"/>
          </a:xfrm>
          <a:custGeom>
            <a:avLst/>
            <a:gdLst>
              <a:gd name="T0" fmla="*/ 0 w 21624"/>
              <a:gd name="T1" fmla="*/ 0 h 21600"/>
              <a:gd name="T2" fmla="*/ 2147483647 w 21624"/>
              <a:gd name="T3" fmla="*/ 2147483647 h 21600"/>
              <a:gd name="T4" fmla="*/ 2147483647 w 21624"/>
              <a:gd name="T5" fmla="*/ 2147483647 h 21600"/>
              <a:gd name="T6" fmla="*/ 0 60000 65536"/>
              <a:gd name="T7" fmla="*/ 0 60000 65536"/>
              <a:gd name="T8" fmla="*/ 0 60000 65536"/>
              <a:gd name="T9" fmla="*/ 0 w 21624"/>
              <a:gd name="T10" fmla="*/ 0 h 21600"/>
              <a:gd name="T11" fmla="*/ 21624 w 2162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4" h="21600" fill="none" extrusionOk="0">
                <a:moveTo>
                  <a:pt x="0" y="0"/>
                </a:moveTo>
                <a:cubicBezTo>
                  <a:pt x="8" y="0"/>
                  <a:pt x="16" y="-1"/>
                  <a:pt x="24" y="0"/>
                </a:cubicBezTo>
                <a:cubicBezTo>
                  <a:pt x="11953" y="0"/>
                  <a:pt x="21624" y="9670"/>
                  <a:pt x="21624" y="21600"/>
                </a:cubicBezTo>
              </a:path>
              <a:path w="21624" h="21600" stroke="0" extrusionOk="0">
                <a:moveTo>
                  <a:pt x="0" y="0"/>
                </a:moveTo>
                <a:cubicBezTo>
                  <a:pt x="8" y="0"/>
                  <a:pt x="16" y="-1"/>
                  <a:pt x="24" y="0"/>
                </a:cubicBezTo>
                <a:cubicBezTo>
                  <a:pt x="11953" y="0"/>
                  <a:pt x="21624" y="9670"/>
                  <a:pt x="21624" y="21600"/>
                </a:cubicBezTo>
                <a:lnTo>
                  <a:pt x="24" y="21600"/>
                </a:lnTo>
                <a:close/>
              </a:path>
            </a:pathLst>
          </a:custGeom>
          <a:noFill/>
          <a:ln w="50800" cap="rnd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Line 13"/>
          <p:cNvSpPr>
            <a:spLocks noChangeShapeType="1"/>
          </p:cNvSpPr>
          <p:nvPr/>
        </p:nvSpPr>
        <p:spPr bwMode="auto">
          <a:xfrm>
            <a:off x="1195388" y="6248400"/>
            <a:ext cx="609600" cy="0"/>
          </a:xfrm>
          <a:prstGeom prst="line">
            <a:avLst/>
          </a:prstGeom>
          <a:noFill/>
          <a:ln w="12700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Line 14"/>
          <p:cNvSpPr>
            <a:spLocks noChangeShapeType="1"/>
          </p:cNvSpPr>
          <p:nvPr/>
        </p:nvSpPr>
        <p:spPr bwMode="auto">
          <a:xfrm flipH="1">
            <a:off x="3252788" y="6248400"/>
            <a:ext cx="609600" cy="0"/>
          </a:xfrm>
          <a:prstGeom prst="line">
            <a:avLst/>
          </a:prstGeom>
          <a:noFill/>
          <a:ln w="12700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Line 15"/>
          <p:cNvSpPr>
            <a:spLocks noChangeShapeType="1"/>
          </p:cNvSpPr>
          <p:nvPr/>
        </p:nvSpPr>
        <p:spPr bwMode="auto">
          <a:xfrm>
            <a:off x="1804988" y="6248400"/>
            <a:ext cx="1447800" cy="0"/>
          </a:xfrm>
          <a:prstGeom prst="line">
            <a:avLst/>
          </a:prstGeom>
          <a:noFill/>
          <a:ln w="50800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Line 16"/>
          <p:cNvSpPr>
            <a:spLocks noChangeShapeType="1"/>
          </p:cNvSpPr>
          <p:nvPr/>
        </p:nvSpPr>
        <p:spPr bwMode="auto">
          <a:xfrm>
            <a:off x="4929188" y="6248400"/>
            <a:ext cx="609600" cy="0"/>
          </a:xfrm>
          <a:prstGeom prst="line">
            <a:avLst/>
          </a:prstGeom>
          <a:noFill/>
          <a:ln w="12700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Line 17"/>
          <p:cNvSpPr>
            <a:spLocks noChangeShapeType="1"/>
          </p:cNvSpPr>
          <p:nvPr/>
        </p:nvSpPr>
        <p:spPr bwMode="auto">
          <a:xfrm flipH="1">
            <a:off x="6986588" y="6248400"/>
            <a:ext cx="609600" cy="0"/>
          </a:xfrm>
          <a:prstGeom prst="line">
            <a:avLst/>
          </a:prstGeom>
          <a:noFill/>
          <a:ln w="12700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Line 18"/>
          <p:cNvSpPr>
            <a:spLocks noChangeShapeType="1"/>
          </p:cNvSpPr>
          <p:nvPr/>
        </p:nvSpPr>
        <p:spPr bwMode="auto">
          <a:xfrm>
            <a:off x="5538788" y="6248400"/>
            <a:ext cx="1447800" cy="0"/>
          </a:xfrm>
          <a:prstGeom prst="line">
            <a:avLst/>
          </a:prstGeom>
          <a:noFill/>
          <a:ln w="50800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AutoShape 19"/>
          <p:cNvSpPr>
            <a:spLocks noChangeArrowheads="1"/>
          </p:cNvSpPr>
          <p:nvPr/>
        </p:nvSpPr>
        <p:spPr bwMode="auto">
          <a:xfrm>
            <a:off x="4198938" y="5410200"/>
            <a:ext cx="406400" cy="990600"/>
          </a:xfrm>
          <a:prstGeom prst="downArrow">
            <a:avLst>
              <a:gd name="adj1" fmla="val 50000"/>
              <a:gd name="adj2" fmla="val 541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Arc 21"/>
          <p:cNvSpPr>
            <a:spLocks/>
          </p:cNvSpPr>
          <p:nvPr/>
        </p:nvSpPr>
        <p:spPr bwMode="auto">
          <a:xfrm>
            <a:off x="3962400" y="2362200"/>
            <a:ext cx="1636713" cy="687388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78"/>
                  <a:pt x="9659" y="10"/>
                  <a:pt x="21581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78"/>
                  <a:pt x="9659" y="10"/>
                  <a:pt x="21581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0" cap="rnd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Arc 22"/>
          <p:cNvSpPr>
            <a:spLocks/>
          </p:cNvSpPr>
          <p:nvPr/>
        </p:nvSpPr>
        <p:spPr bwMode="auto">
          <a:xfrm>
            <a:off x="5656263" y="2362200"/>
            <a:ext cx="1206500" cy="763588"/>
          </a:xfrm>
          <a:custGeom>
            <a:avLst/>
            <a:gdLst>
              <a:gd name="T0" fmla="*/ 0 w 22838"/>
              <a:gd name="T1" fmla="*/ 2147483647 h 21600"/>
              <a:gd name="T2" fmla="*/ 2147483647 w 22838"/>
              <a:gd name="T3" fmla="*/ 2147483647 h 21600"/>
              <a:gd name="T4" fmla="*/ 2147483647 w 22838"/>
              <a:gd name="T5" fmla="*/ 2147483647 h 21600"/>
              <a:gd name="T6" fmla="*/ 0 60000 65536"/>
              <a:gd name="T7" fmla="*/ 0 60000 65536"/>
              <a:gd name="T8" fmla="*/ 0 60000 65536"/>
              <a:gd name="T9" fmla="*/ 0 w 22838"/>
              <a:gd name="T10" fmla="*/ 0 h 21600"/>
              <a:gd name="T11" fmla="*/ 22838 w 2283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838" h="21600" fill="none" extrusionOk="0">
                <a:moveTo>
                  <a:pt x="-1" y="35"/>
                </a:moveTo>
                <a:cubicBezTo>
                  <a:pt x="413" y="11"/>
                  <a:pt x="827" y="-1"/>
                  <a:pt x="1241" y="0"/>
                </a:cubicBezTo>
                <a:cubicBezTo>
                  <a:pt x="13041" y="0"/>
                  <a:pt x="22658" y="9470"/>
                  <a:pt x="22838" y="21269"/>
                </a:cubicBezTo>
              </a:path>
              <a:path w="22838" h="21600" stroke="0" extrusionOk="0">
                <a:moveTo>
                  <a:pt x="-1" y="35"/>
                </a:moveTo>
                <a:cubicBezTo>
                  <a:pt x="413" y="11"/>
                  <a:pt x="827" y="-1"/>
                  <a:pt x="1241" y="0"/>
                </a:cubicBezTo>
                <a:cubicBezTo>
                  <a:pt x="13041" y="0"/>
                  <a:pt x="22658" y="9470"/>
                  <a:pt x="22838" y="21269"/>
                </a:cubicBezTo>
                <a:lnTo>
                  <a:pt x="1241" y="21600"/>
                </a:lnTo>
                <a:close/>
              </a:path>
            </a:pathLst>
          </a:custGeom>
          <a:noFill/>
          <a:ln w="127000" cap="rnd">
            <a:solidFill>
              <a:srgbClr val="7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1" name="Picture 20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1219200" y="1981200"/>
            <a:ext cx="6773863" cy="4406900"/>
          </a:xfrm>
          <a:prstGeom prst="rect">
            <a:avLst/>
          </a:prstGeom>
          <a:solidFill>
            <a:srgbClr val="96969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7016750" y="1987550"/>
            <a:ext cx="1003300" cy="44132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5119688" y="1987550"/>
            <a:ext cx="1004887" cy="44196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3155950" y="1987550"/>
            <a:ext cx="1003300" cy="44196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1222312" y="1987550"/>
            <a:ext cx="936625" cy="44196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 rot="-5400000">
            <a:off x="3268663" y="3998913"/>
            <a:ext cx="26685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en-US" b="1">
                <a:latin typeface="Arial" pitchFamily="34" charset="0"/>
              </a:rPr>
              <a:t>Untreated (50%)</a:t>
            </a:r>
          </a:p>
        </p:txBody>
      </p:sp>
      <p:sp>
        <p:nvSpPr>
          <p:cNvPr id="33801" name="Rectangle 10"/>
          <p:cNvSpPr>
            <a:spLocks noChangeArrowheads="1"/>
          </p:cNvSpPr>
          <p:nvPr/>
        </p:nvSpPr>
        <p:spPr bwMode="auto">
          <a:xfrm rot="-5400000">
            <a:off x="2509838" y="4035425"/>
            <a:ext cx="2287588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Arial" pitchFamily="34" charset="0"/>
              </a:rPr>
              <a:t>Treated (50%)</a:t>
            </a:r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3182938" y="5791200"/>
            <a:ext cx="9286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4114800" y="5791200"/>
            <a:ext cx="1033463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100 ft</a:t>
            </a:r>
          </a:p>
        </p:txBody>
      </p:sp>
      <p:sp>
        <p:nvSpPr>
          <p:cNvPr id="33804" name="Text Box 14"/>
          <p:cNvSpPr txBox="1">
            <a:spLocks noChangeArrowheads="1"/>
          </p:cNvSpPr>
          <p:nvPr/>
        </p:nvSpPr>
        <p:spPr bwMode="auto">
          <a:xfrm>
            <a:off x="3251200" y="5791200"/>
            <a:ext cx="989013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Arial" pitchFamily="34" charset="0"/>
              </a:rPr>
              <a:t>100 ft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Picture 14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9422"/>
            <a:ext cx="8229600" cy="1143000"/>
          </a:xfrm>
        </p:spPr>
        <p:txBody>
          <a:bodyPr/>
          <a:lstStyle/>
          <a:p>
            <a:r>
              <a:rPr lang="en-US" dirty="0" smtClean="0"/>
              <a:t>RAATs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1297" y="73393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Reduced Agent and Area Treatments (RAATs)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1297" y="2300037"/>
            <a:ext cx="7848600" cy="424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Skip distance greatly depends on the chemical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Low residual = less skip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Longer residual = wider skip (within limitations)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Wyoming 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1268413" y="636588"/>
            <a:ext cx="653256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Role of Grasshoppers</a:t>
            </a:r>
          </a:p>
          <a:p>
            <a:pPr algn="ctr"/>
            <a:r>
              <a:rPr lang="en-US" alt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in a Prairie Ecosystem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609600" y="3124200"/>
            <a:ext cx="8382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Natural “mowers” stimulate plant growth</a:t>
            </a:r>
          </a:p>
          <a:p>
            <a:pPr>
              <a:buFontTx/>
              <a:buChar char="•"/>
            </a:pPr>
            <a:endParaRPr lang="en-US" altLang="en-US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4">
              <a:buFontTx/>
              <a:buChar char="•"/>
            </a:pPr>
            <a:r>
              <a:rPr lang="en-US" alt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Nutrient cycling</a:t>
            </a:r>
          </a:p>
          <a:p>
            <a:pPr>
              <a:buFontTx/>
              <a:buChar char="•"/>
            </a:pPr>
            <a:endParaRPr lang="en-US" altLang="en-US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4">
              <a:buFontTx/>
              <a:buChar char="•"/>
            </a:pPr>
            <a:r>
              <a:rPr lang="en-US" alt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Food for many prairie </a:t>
            </a:r>
            <a:r>
              <a:rPr lang="en-US" alt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animals and other insects</a:t>
            </a:r>
            <a:endParaRPr lang="en-US" altLang="en-US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8342313" y="6613525"/>
            <a:ext cx="801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000">
                <a:solidFill>
                  <a:schemeClr val="bg1"/>
                </a:solidFill>
                <a:latin typeface="Palatino Linotype" panose="02040502050505030304" pitchFamily="18" charset="0"/>
                <a:cs typeface="Tahoma" panose="020B0604030504040204" pitchFamily="34" charset="0"/>
              </a:rPr>
              <a:t>©AVL2005</a:t>
            </a:r>
          </a:p>
        </p:txBody>
      </p:sp>
    </p:spTree>
    <p:extLst>
      <p:ext uri="{BB962C8B-B14F-4D97-AF65-F5344CB8AC3E}">
        <p14:creationId xmlns:p14="http://schemas.microsoft.com/office/powerpoint/2010/main" val="233955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2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2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2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2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6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045" y="706993"/>
            <a:ext cx="879565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PPQ’s options for chemical control</a:t>
            </a: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022" y="6226612"/>
            <a:ext cx="899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For crop and other options, contact County W&amp;P</a:t>
            </a:r>
            <a:endParaRPr lang="en-US" sz="32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910045" y="1692540"/>
            <a:ext cx="7876904" cy="451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Malathion (</a:t>
            </a:r>
            <a:r>
              <a:rPr lang="en-US" sz="2400" dirty="0" err="1" smtClean="0"/>
              <a:t>fyfanon</a:t>
            </a:r>
            <a:r>
              <a:rPr lang="en-US" sz="2400" dirty="0" smtClean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Organophosphate; neurotoxin</a:t>
            </a:r>
          </a:p>
          <a:p>
            <a:pPr lvl="1"/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Carbaryl</a:t>
            </a:r>
            <a:r>
              <a:rPr lang="en-US" sz="2400" dirty="0" smtClean="0"/>
              <a:t> (liquid &amp; bait)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Carbamate; neurotoxin</a:t>
            </a:r>
          </a:p>
          <a:p>
            <a:pPr lvl="1"/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Diflubenzuron (</a:t>
            </a:r>
            <a:r>
              <a:rPr lang="en-US" sz="2400" dirty="0" err="1" smtClean="0"/>
              <a:t>Dimilin</a:t>
            </a:r>
            <a:r>
              <a:rPr lang="en-US" sz="2400" dirty="0" smtClean="0"/>
              <a:t> 2l, generics)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IGR – chitin synthesis inhibitor</a:t>
            </a:r>
          </a:p>
          <a:p>
            <a:pPr lvl="1"/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Chlorantraniliprole</a:t>
            </a:r>
            <a:r>
              <a:rPr lang="en-US" sz="2400" dirty="0" smtClean="0"/>
              <a:t> (</a:t>
            </a:r>
            <a:r>
              <a:rPr lang="en-US" sz="2400" dirty="0" err="1" smtClean="0"/>
              <a:t>Prevethon</a:t>
            </a:r>
            <a:r>
              <a:rPr lang="en-US" sz="2400" dirty="0" smtClean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Inhibits neuro-muscular function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753805"/>
            <a:ext cx="9144000" cy="84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5400" dirty="0" err="1">
                <a:latin typeface="Tahoma" pitchFamily="34" charset="0"/>
              </a:rPr>
              <a:t>Malathion</a:t>
            </a:r>
            <a:r>
              <a:rPr lang="en-US" sz="5400" dirty="0">
                <a:latin typeface="Tahoma" pitchFamily="34" charset="0"/>
              </a:rPr>
              <a:t> </a:t>
            </a:r>
            <a:r>
              <a:rPr lang="en-US" sz="5400" dirty="0">
                <a:latin typeface="Copperplate Gothic Bold" pitchFamily="34" charset="0"/>
              </a:rPr>
              <a:t> </a:t>
            </a:r>
            <a:r>
              <a:rPr lang="en-US" sz="4000" dirty="0">
                <a:latin typeface="Arial" pitchFamily="34" charset="0"/>
              </a:rPr>
              <a:t>(</a:t>
            </a:r>
            <a:r>
              <a:rPr lang="en-US" sz="4000" dirty="0" err="1">
                <a:latin typeface="Arial" pitchFamily="34" charset="0"/>
              </a:rPr>
              <a:t>Fyfanon</a:t>
            </a:r>
            <a:r>
              <a:rPr lang="en-US" sz="4000" baseline="30000" dirty="0">
                <a:latin typeface="Arial" pitchFamily="34" charset="0"/>
                <a:cs typeface="Arial" pitchFamily="34" charset="0"/>
              </a:rPr>
              <a:t>®</a:t>
            </a:r>
            <a:r>
              <a:rPr lang="en-US" sz="4000" dirty="0">
                <a:latin typeface="Arial" pitchFamily="34" charset="0"/>
              </a:rPr>
              <a:t>)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 </a:t>
            </a:r>
            <a:br>
              <a:rPr lang="en-US" baseline="30000" dirty="0">
                <a:latin typeface="Arial" pitchFamily="34" charset="0"/>
                <a:cs typeface="Arial" pitchFamily="34" charset="0"/>
              </a:rPr>
            </a:br>
            <a:endParaRPr lang="en-US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533400" y="2286000"/>
            <a:ext cx="784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PROS: 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</a:t>
            </a: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Low cost/unit</a:t>
            </a: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ULV </a:t>
            </a: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logistics</a:t>
            </a: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Reliable results if used properly</a:t>
            </a: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Familiar  </a:t>
            </a: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product (since 1965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)</a:t>
            </a:r>
          </a:p>
          <a:p>
            <a:pPr>
              <a:spcBef>
                <a:spcPct val="20000"/>
              </a:spcBef>
            </a:pP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CONS: 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Weather limitations (heat; rain)</a:t>
            </a: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Low </a:t>
            </a: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residual (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not good using RAAT)</a:t>
            </a: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Non-target effects</a:t>
            </a: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Harm </a:t>
            </a: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to people and planes</a:t>
            </a:r>
          </a:p>
          <a:p>
            <a:pPr>
              <a:spcBef>
                <a:spcPct val="20000"/>
              </a:spcBef>
            </a:pPr>
            <a:r>
              <a:rPr lang="en-US" altLang="en-US" sz="1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sz="1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Organophosphates are </a:t>
            </a: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phasing out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555625" y="1598404"/>
            <a:ext cx="7826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Organophosphate;  neurotoxin (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AcChE</a:t>
            </a: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 inhibitor)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69162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5400" dirty="0" err="1">
                <a:solidFill>
                  <a:sysClr val="windowText" lastClr="000000"/>
                </a:solidFill>
                <a:latin typeface="Tahoma" pitchFamily="34" charset="0"/>
              </a:rPr>
              <a:t>Carbaryl</a:t>
            </a:r>
            <a:r>
              <a:rPr lang="en-US" sz="5400" dirty="0">
                <a:solidFill>
                  <a:sysClr val="windowText" lastClr="000000"/>
                </a:solidFill>
                <a:latin typeface="Copperplate Gothic Bold" pitchFamily="34" charset="0"/>
              </a:rPr>
              <a:t> </a:t>
            </a: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</a:rPr>
              <a:t>(</a:t>
            </a:r>
            <a:r>
              <a:rPr lang="en-US" sz="4000" dirty="0" err="1">
                <a:solidFill>
                  <a:sysClr val="windowText" lastClr="000000"/>
                </a:solidFill>
                <a:latin typeface="Arial" pitchFamily="34" charset="0"/>
              </a:rPr>
              <a:t>Sevin</a:t>
            </a:r>
            <a:r>
              <a:rPr lang="en-US" sz="4000" baseline="30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</a:rPr>
              <a:t> XLR Plus)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762000" y="2514600"/>
            <a:ext cx="838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PROS: 	Wider temperature range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	Some residual (limited RAATs success)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	Reliable results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Easy </a:t>
            </a: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handling (water based)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Familiar </a:t>
            </a: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product (since 1979)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altLang="en-US" sz="28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CONS: 	Higher volume 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formulation</a:t>
            </a:r>
            <a:endParaRPr lang="en-US" altLang="en-US" sz="28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Non-target </a:t>
            </a: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effects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Harmful </a:t>
            </a: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to people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746125" y="1412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fr-FR" altLang="en-US"/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930275" y="1834624"/>
            <a:ext cx="67992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800" dirty="0" err="1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Carbamate</a:t>
            </a: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;  neurotoxin (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AcChE</a:t>
            </a:r>
            <a:r>
              <a:rPr lang="en-US" altLang="en-US" sz="2800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 inhibitor)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1219200" y="3187337"/>
            <a:ext cx="8991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Trebuchet MS" pitchFamily="34" charset="0"/>
              </a:rPr>
              <a:t>PROS: 	Safety (bees, people, etc.)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Trebuchet MS" pitchFamily="34" charset="0"/>
              </a:rPr>
              <a:t>			Residual </a:t>
            </a:r>
            <a:r>
              <a:rPr lang="en-US" sz="2400" dirty="0" smtClean="0">
                <a:latin typeface="Trebuchet MS" pitchFamily="34" charset="0"/>
              </a:rPr>
              <a:t>(good using RAATs</a:t>
            </a:r>
            <a:r>
              <a:rPr lang="en-US" sz="2400" dirty="0">
                <a:latin typeface="Trebuchet MS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Trebuchet MS" pitchFamily="34" charset="0"/>
              </a:rPr>
              <a:t>			Reliable Results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Trebuchet MS" pitchFamily="34" charset="0"/>
              </a:rPr>
              <a:t>			</a:t>
            </a:r>
            <a:r>
              <a:rPr lang="en-US" sz="2400" dirty="0" smtClean="0">
                <a:latin typeface="Trebuchet MS" pitchFamily="34" charset="0"/>
              </a:rPr>
              <a:t>Wide Temperature </a:t>
            </a:r>
            <a:r>
              <a:rPr lang="en-US" sz="2400" dirty="0">
                <a:latin typeface="Trebuchet MS" pitchFamily="34" charset="0"/>
              </a:rPr>
              <a:t>Range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Trebuchet MS" pitchFamily="34" charset="0"/>
              </a:rPr>
              <a:t>.U.P</a:t>
            </a:r>
            <a:endParaRPr lang="en-US" sz="2400" dirty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Trebuchet MS" pitchFamily="34" charset="0"/>
              </a:rPr>
              <a:t>CONS: </a:t>
            </a:r>
            <a:r>
              <a:rPr lang="en-US" sz="2400" dirty="0" smtClean="0">
                <a:latin typeface="Trebuchet MS" pitchFamily="34" charset="0"/>
              </a:rPr>
              <a:t>Timing</a:t>
            </a:r>
            <a:r>
              <a:rPr lang="en-US" sz="2400" dirty="0">
                <a:latin typeface="Trebuchet MS" pitchFamily="34" charset="0"/>
              </a:rPr>
              <a:t>!!! (IGR = nymphs)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Trebuchet MS" pitchFamily="34" charset="0"/>
              </a:rPr>
              <a:t>			</a:t>
            </a:r>
            <a:r>
              <a:rPr lang="en-US" sz="2400" dirty="0" smtClean="0">
                <a:latin typeface="Trebuchet MS" pitchFamily="34" charset="0"/>
              </a:rPr>
              <a:t>High </a:t>
            </a:r>
            <a:r>
              <a:rPr lang="en-US" sz="2400" dirty="0">
                <a:latin typeface="Trebuchet MS" pitchFamily="34" charset="0"/>
              </a:rPr>
              <a:t>Cost/unit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Trebuchet MS" pitchFamily="34" charset="0"/>
              </a:rPr>
              <a:t>			Harm to aquatic invertebrates – </a:t>
            </a:r>
            <a:r>
              <a:rPr lang="en-US" sz="2400" dirty="0" smtClean="0">
                <a:latin typeface="Trebuchet MS" pitchFamily="34" charset="0"/>
              </a:rPr>
              <a:t>R.U.P.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896144" y="2475268"/>
            <a:ext cx="7351712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itchFamily="34" charset="0"/>
              </a:rPr>
              <a:t>Benzoyl-Urea; IGR (chitin synthesis inhibitor)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866540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Diflubenzuron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Dimilin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2L, Cavalier 2L, Unforgiven)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can1"/>
          <p:cNvPicPr>
            <a:picLocks noChangeAspect="1" noChangeArrowheads="1"/>
          </p:cNvPicPr>
          <p:nvPr/>
        </p:nvPicPr>
        <p:blipFill>
          <a:blip r:embed="rId2" cstate="print">
            <a:lum bright="10000" contrast="4000"/>
          </a:blip>
          <a:srcRect l="10051" t="1410" r="2492" b="8458"/>
          <a:stretch>
            <a:fillRect/>
          </a:stretch>
        </p:blipFill>
        <p:spPr bwMode="auto">
          <a:xfrm>
            <a:off x="0" y="0"/>
            <a:ext cx="373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MO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990600"/>
            <a:ext cx="5410200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733800" y="0"/>
            <a:ext cx="5410200" cy="1016000"/>
          </a:xfrm>
          <a:prstGeom prst="rect">
            <a:avLst/>
          </a:prstGeom>
          <a:solidFill>
            <a:srgbClr val="00CC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Molt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886200" y="4800600"/>
            <a:ext cx="4816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dirty="0">
                <a:latin typeface="Trebuchet MS" pitchFamily="34" charset="0"/>
              </a:rPr>
              <a:t>Insects are killed when they grow to a next developmental stage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914400" y="6400800"/>
            <a:ext cx="18843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rebuchet MS" pitchFamily="34" charset="0"/>
              </a:rPr>
              <a:t>Normal molt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825875" y="3886200"/>
            <a:ext cx="50895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>
                <a:latin typeface="Trebuchet MS" pitchFamily="34" charset="0"/>
              </a:rPr>
              <a:t>Unsuccessful molt after Dimilin application</a:t>
            </a:r>
          </a:p>
        </p:txBody>
      </p:sp>
    </p:spTree>
    <p:extLst>
      <p:ext uri="{BB962C8B-B14F-4D97-AF65-F5344CB8AC3E}">
        <p14:creationId xmlns:p14="http://schemas.microsoft.com/office/powerpoint/2010/main" val="2644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ycle1"/>
          <p:cNvPicPr>
            <a:picLocks noChangeAspect="1" noChangeArrowheads="1"/>
          </p:cNvPicPr>
          <p:nvPr/>
        </p:nvPicPr>
        <p:blipFill>
          <a:blip r:embed="rId2" cstate="print"/>
          <a:srcRect l="6383" t="13873" r="5319" b="11409"/>
          <a:stretch>
            <a:fillRect/>
          </a:stretch>
        </p:blipFill>
        <p:spPr bwMode="auto">
          <a:xfrm>
            <a:off x="0" y="0"/>
            <a:ext cx="63246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257800" y="5810250"/>
            <a:ext cx="549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1000" b="1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en-US" sz="1000" b="1">
                <a:latin typeface="Bookman Old Style" pitchFamily="18" charset="0"/>
                <a:cs typeface="Times New Roman" pitchFamily="18" charset="0"/>
              </a:rPr>
              <a:t>I</a:t>
            </a:r>
            <a:endParaRPr lang="ru-RU" sz="1200">
              <a:cs typeface="Times New Roman" pitchFamily="18" charset="0"/>
            </a:endParaRPr>
          </a:p>
          <a:p>
            <a:endParaRPr lang="ru-RU" sz="1800">
              <a:latin typeface="Arial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486400" y="5181600"/>
            <a:ext cx="549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1000" b="1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en-US" sz="1000" b="1">
                <a:latin typeface="Bookman Old Style" pitchFamily="18" charset="0"/>
                <a:cs typeface="Times New Roman" pitchFamily="18" charset="0"/>
              </a:rPr>
              <a:t>II</a:t>
            </a:r>
            <a:endParaRPr lang="ru-RU" sz="1200">
              <a:cs typeface="Times New Roman" pitchFamily="18" charset="0"/>
            </a:endParaRPr>
          </a:p>
          <a:p>
            <a:endParaRPr lang="ru-RU" sz="1800">
              <a:latin typeface="Arial" pitchFamily="34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486400" y="4495800"/>
            <a:ext cx="549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1000" b="1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en-US" sz="1000" b="1">
                <a:latin typeface="Bookman Old Style" pitchFamily="18" charset="0"/>
                <a:cs typeface="Times New Roman" pitchFamily="18" charset="0"/>
              </a:rPr>
              <a:t>III</a:t>
            </a:r>
            <a:endParaRPr lang="ru-RU" sz="1200">
              <a:cs typeface="Times New Roman" pitchFamily="18" charset="0"/>
            </a:endParaRPr>
          </a:p>
          <a:p>
            <a:endParaRPr lang="ru-RU" sz="1800">
              <a:latin typeface="Arial" pitchFamily="34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791200" y="3657600"/>
            <a:ext cx="549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1000" b="1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en-US" sz="1000" b="1">
                <a:latin typeface="Bookman Old Style" pitchFamily="18" charset="0"/>
                <a:cs typeface="Times New Roman" pitchFamily="18" charset="0"/>
              </a:rPr>
              <a:t>IV</a:t>
            </a:r>
            <a:endParaRPr lang="ru-RU" sz="1200">
              <a:cs typeface="Times New Roman" pitchFamily="18" charset="0"/>
            </a:endParaRPr>
          </a:p>
          <a:p>
            <a:endParaRPr lang="ru-RU" sz="1800">
              <a:latin typeface="Arial" pitchFamily="34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791200" y="2590800"/>
            <a:ext cx="549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1000" b="1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en-US" sz="1000" b="1">
                <a:latin typeface="Bookman Old Style" pitchFamily="18" charset="0"/>
                <a:cs typeface="Times New Roman" pitchFamily="18" charset="0"/>
              </a:rPr>
              <a:t>V</a:t>
            </a:r>
            <a:endParaRPr lang="ru-RU" sz="1200">
              <a:cs typeface="Times New Roman" pitchFamily="18" charset="0"/>
            </a:endParaRPr>
          </a:p>
          <a:p>
            <a:endParaRPr lang="ru-RU" sz="1800">
              <a:latin typeface="Arial" pitchFamily="34" charset="0"/>
            </a:endParaRPr>
          </a:p>
        </p:txBody>
      </p:sp>
      <p:sp>
        <p:nvSpPr>
          <p:cNvPr id="78858" name="Oval 10"/>
          <p:cNvSpPr>
            <a:spLocks noChangeArrowheads="1"/>
          </p:cNvSpPr>
          <p:nvPr/>
        </p:nvSpPr>
        <p:spPr bwMode="auto">
          <a:xfrm>
            <a:off x="4038600" y="4057650"/>
            <a:ext cx="2209800" cy="2057400"/>
          </a:xfrm>
          <a:prstGeom prst="ellipse">
            <a:avLst/>
          </a:prstGeom>
          <a:noFill/>
          <a:ln w="889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9" name="AutoShape 11"/>
          <p:cNvSpPr>
            <a:spLocks noChangeArrowheads="1"/>
          </p:cNvSpPr>
          <p:nvPr/>
        </p:nvSpPr>
        <p:spPr bwMode="auto">
          <a:xfrm>
            <a:off x="6400800" y="4648200"/>
            <a:ext cx="2667000" cy="933450"/>
          </a:xfrm>
          <a:prstGeom prst="leftArrow">
            <a:avLst>
              <a:gd name="adj1" fmla="val 50000"/>
              <a:gd name="adj2" fmla="val 71429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recommended</a:t>
            </a:r>
          </a:p>
        </p:txBody>
      </p:sp>
      <p:sp>
        <p:nvSpPr>
          <p:cNvPr id="78860" name="Text Box 12"/>
          <p:cNvSpPr txBox="1">
            <a:spLocks noChangeArrowheads="1"/>
          </p:cNvSpPr>
          <p:nvPr/>
        </p:nvSpPr>
        <p:spPr bwMode="auto">
          <a:xfrm>
            <a:off x="6324600" y="0"/>
            <a:ext cx="2819400" cy="1938338"/>
          </a:xfrm>
          <a:prstGeom prst="rect">
            <a:avLst/>
          </a:prstGeom>
          <a:solidFill>
            <a:srgbClr val="00CC0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TIMING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is critical when applying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Dimilin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8861" name="Oval 13"/>
          <p:cNvSpPr>
            <a:spLocks noChangeArrowheads="1"/>
          </p:cNvSpPr>
          <p:nvPr/>
        </p:nvSpPr>
        <p:spPr bwMode="auto">
          <a:xfrm>
            <a:off x="3962400" y="2057400"/>
            <a:ext cx="2438400" cy="2209800"/>
          </a:xfrm>
          <a:prstGeom prst="ellipse">
            <a:avLst/>
          </a:prstGeom>
          <a:noFill/>
          <a:ln w="889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62" name="AutoShape 14"/>
          <p:cNvSpPr>
            <a:spLocks noChangeArrowheads="1"/>
          </p:cNvSpPr>
          <p:nvPr/>
        </p:nvSpPr>
        <p:spPr bwMode="auto">
          <a:xfrm>
            <a:off x="6477000" y="2819400"/>
            <a:ext cx="2590800" cy="933450"/>
          </a:xfrm>
          <a:prstGeom prst="leftArrow">
            <a:avLst>
              <a:gd name="adj1" fmla="val 50000"/>
              <a:gd name="adj2" fmla="val 69388"/>
            </a:avLst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not recommended</a:t>
            </a:r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auto">
          <a:xfrm rot="1253046">
            <a:off x="304800" y="0"/>
            <a:ext cx="3810000" cy="6557963"/>
          </a:xfrm>
          <a:prstGeom prst="ellipse">
            <a:avLst/>
          </a:prstGeom>
          <a:noFill/>
          <a:ln w="889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1828800" y="2971800"/>
            <a:ext cx="16922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ineffective</a:t>
            </a:r>
          </a:p>
        </p:txBody>
      </p:sp>
    </p:spTree>
    <p:extLst>
      <p:ext uri="{BB962C8B-B14F-4D97-AF65-F5344CB8AC3E}">
        <p14:creationId xmlns:p14="http://schemas.microsoft.com/office/powerpoint/2010/main" val="25650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8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8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8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8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788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8" grpId="0" animBg="1"/>
      <p:bldP spid="78859" grpId="0" build="allAtOnce" animBg="1"/>
      <p:bldP spid="78861" grpId="0" animBg="1"/>
      <p:bldP spid="78862" grpId="0" build="allAtOnce" animBg="1"/>
      <p:bldP spid="78863" grpId="0" animBg="1"/>
      <p:bldP spid="78864" grpId="0"/>
      <p:bldP spid="7886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753805"/>
            <a:ext cx="9144000" cy="84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5400" dirty="0" err="1" smtClean="0">
                <a:latin typeface="Tahoma" pitchFamily="34" charset="0"/>
              </a:rPr>
              <a:t>Chlorantraniliprole</a:t>
            </a:r>
            <a:r>
              <a:rPr lang="en-US" sz="5400" dirty="0" smtClean="0">
                <a:latin typeface="Tahoma" pitchFamily="34" charset="0"/>
              </a:rPr>
              <a:t> </a:t>
            </a:r>
            <a:r>
              <a:rPr lang="en-US" sz="5400" dirty="0" smtClean="0">
                <a:latin typeface="Copperplate Gothic Bold" pitchFamily="34" charset="0"/>
              </a:rPr>
              <a:t> </a:t>
            </a:r>
            <a:r>
              <a:rPr lang="en-US" sz="4000" dirty="0" smtClean="0">
                <a:latin typeface="Arial" pitchFamily="34" charset="0"/>
              </a:rPr>
              <a:t>(</a:t>
            </a:r>
            <a:r>
              <a:rPr lang="en-US" sz="4000" dirty="0" err="1" smtClean="0">
                <a:latin typeface="Arial" pitchFamily="34" charset="0"/>
              </a:rPr>
              <a:t>Prevethon</a:t>
            </a:r>
            <a:r>
              <a:rPr lang="en-US" sz="4000" dirty="0" smtClean="0">
                <a:latin typeface="Arial" pitchFamily="34" charset="0"/>
              </a:rPr>
              <a:t>)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/>
            </a:r>
            <a:br>
              <a:rPr lang="en-US" baseline="30000" dirty="0">
                <a:latin typeface="Arial" pitchFamily="34" charset="0"/>
                <a:cs typeface="Arial" pitchFamily="34" charset="0"/>
              </a:rPr>
            </a:br>
            <a:endParaRPr lang="en-US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1051560" y="2966223"/>
            <a:ext cx="784860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PROS: 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</a:t>
            </a: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Safety (no caution word)</a:t>
            </a: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Ingestion and contact</a:t>
            </a: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Works on nymphs and adult GH</a:t>
            </a: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Long residual (good using RAATs)</a:t>
            </a:r>
          </a:p>
          <a:p>
            <a:pPr>
              <a:spcBef>
                <a:spcPct val="20000"/>
              </a:spcBef>
            </a:pP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CONS: 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Unfamiliar (added to 2019 EIS)</a:t>
            </a: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Cost unknown</a:t>
            </a: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</a:t>
            </a:r>
            <a:r>
              <a:rPr lang="en-US" altLang="en-US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			Availability unknown</a:t>
            </a:r>
            <a:endParaRPr lang="en-US" altLang="en-US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051560" y="1813202"/>
            <a:ext cx="782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800" dirty="0" err="1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Anthranilic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diamide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; inhibits feeding   </a:t>
            </a:r>
            <a:endParaRPr lang="en-US" altLang="en-US" sz="2800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2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990" y="0"/>
            <a:ext cx="5256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724752"/>
            <a:ext cx="7270144" cy="5584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7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03"/>
            <a:ext cx="4640632" cy="6005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41" r="1162"/>
          <a:stretch/>
        </p:blipFill>
        <p:spPr>
          <a:xfrm>
            <a:off x="4572000" y="847802"/>
            <a:ext cx="4514327" cy="60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DEVOURING AF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8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7" name="Picture 3" descr="USA MA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3886200"/>
            <a:ext cx="2209800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48" name="Freeform 4"/>
          <p:cNvSpPr>
            <a:spLocks/>
          </p:cNvSpPr>
          <p:nvPr/>
        </p:nvSpPr>
        <p:spPr bwMode="auto">
          <a:xfrm>
            <a:off x="1323975" y="4073525"/>
            <a:ext cx="1027113" cy="1030288"/>
          </a:xfrm>
          <a:custGeom>
            <a:avLst/>
            <a:gdLst>
              <a:gd name="T0" fmla="*/ 117 w 647"/>
              <a:gd name="T1" fmla="*/ 15 h 649"/>
              <a:gd name="T2" fmla="*/ 44 w 647"/>
              <a:gd name="T3" fmla="*/ 88 h 649"/>
              <a:gd name="T4" fmla="*/ 7 w 647"/>
              <a:gd name="T5" fmla="*/ 175 h 649"/>
              <a:gd name="T6" fmla="*/ 0 w 647"/>
              <a:gd name="T7" fmla="*/ 278 h 649"/>
              <a:gd name="T8" fmla="*/ 80 w 647"/>
              <a:gd name="T9" fmla="*/ 438 h 649"/>
              <a:gd name="T10" fmla="*/ 146 w 647"/>
              <a:gd name="T11" fmla="*/ 540 h 649"/>
              <a:gd name="T12" fmla="*/ 197 w 647"/>
              <a:gd name="T13" fmla="*/ 598 h 649"/>
              <a:gd name="T14" fmla="*/ 277 w 647"/>
              <a:gd name="T15" fmla="*/ 642 h 649"/>
              <a:gd name="T16" fmla="*/ 299 w 647"/>
              <a:gd name="T17" fmla="*/ 649 h 649"/>
              <a:gd name="T18" fmla="*/ 503 w 647"/>
              <a:gd name="T19" fmla="*/ 642 h 649"/>
              <a:gd name="T20" fmla="*/ 583 w 647"/>
              <a:gd name="T21" fmla="*/ 584 h 649"/>
              <a:gd name="T22" fmla="*/ 605 w 647"/>
              <a:gd name="T23" fmla="*/ 562 h 649"/>
              <a:gd name="T24" fmla="*/ 634 w 647"/>
              <a:gd name="T25" fmla="*/ 518 h 649"/>
              <a:gd name="T26" fmla="*/ 634 w 647"/>
              <a:gd name="T27" fmla="*/ 234 h 649"/>
              <a:gd name="T28" fmla="*/ 613 w 647"/>
              <a:gd name="T29" fmla="*/ 132 h 649"/>
              <a:gd name="T30" fmla="*/ 335 w 647"/>
              <a:gd name="T31" fmla="*/ 37 h 649"/>
              <a:gd name="T32" fmla="*/ 190 w 647"/>
              <a:gd name="T33" fmla="*/ 0 h 649"/>
              <a:gd name="T34" fmla="*/ 117 w 647"/>
              <a:gd name="T35" fmla="*/ 15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47" h="649">
                <a:moveTo>
                  <a:pt x="117" y="15"/>
                </a:moveTo>
                <a:cubicBezTo>
                  <a:pt x="100" y="40"/>
                  <a:pt x="69" y="71"/>
                  <a:pt x="44" y="88"/>
                </a:cubicBezTo>
                <a:cubicBezTo>
                  <a:pt x="24" y="117"/>
                  <a:pt x="27" y="146"/>
                  <a:pt x="7" y="175"/>
                </a:cubicBezTo>
                <a:cubicBezTo>
                  <a:pt x="15" y="214"/>
                  <a:pt x="12" y="240"/>
                  <a:pt x="0" y="278"/>
                </a:cubicBezTo>
                <a:cubicBezTo>
                  <a:pt x="15" y="339"/>
                  <a:pt x="25" y="401"/>
                  <a:pt x="80" y="438"/>
                </a:cubicBezTo>
                <a:cubicBezTo>
                  <a:pt x="108" y="478"/>
                  <a:pt x="104" y="511"/>
                  <a:pt x="146" y="540"/>
                </a:cubicBezTo>
                <a:cubicBezTo>
                  <a:pt x="180" y="591"/>
                  <a:pt x="160" y="575"/>
                  <a:pt x="197" y="598"/>
                </a:cubicBezTo>
                <a:cubicBezTo>
                  <a:pt x="219" y="631"/>
                  <a:pt x="238" y="630"/>
                  <a:pt x="277" y="642"/>
                </a:cubicBezTo>
                <a:cubicBezTo>
                  <a:pt x="284" y="644"/>
                  <a:pt x="299" y="649"/>
                  <a:pt x="299" y="649"/>
                </a:cubicBezTo>
                <a:cubicBezTo>
                  <a:pt x="367" y="647"/>
                  <a:pt x="435" y="646"/>
                  <a:pt x="503" y="642"/>
                </a:cubicBezTo>
                <a:cubicBezTo>
                  <a:pt x="537" y="640"/>
                  <a:pt x="549" y="595"/>
                  <a:pt x="583" y="584"/>
                </a:cubicBezTo>
                <a:cubicBezTo>
                  <a:pt x="590" y="577"/>
                  <a:pt x="599" y="570"/>
                  <a:pt x="605" y="562"/>
                </a:cubicBezTo>
                <a:cubicBezTo>
                  <a:pt x="616" y="548"/>
                  <a:pt x="634" y="518"/>
                  <a:pt x="634" y="518"/>
                </a:cubicBezTo>
                <a:cubicBezTo>
                  <a:pt x="647" y="383"/>
                  <a:pt x="646" y="432"/>
                  <a:pt x="634" y="234"/>
                </a:cubicBezTo>
                <a:cubicBezTo>
                  <a:pt x="633" y="212"/>
                  <a:pt x="629" y="148"/>
                  <a:pt x="613" y="132"/>
                </a:cubicBezTo>
                <a:cubicBezTo>
                  <a:pt x="539" y="58"/>
                  <a:pt x="433" y="46"/>
                  <a:pt x="335" y="37"/>
                </a:cubicBezTo>
                <a:cubicBezTo>
                  <a:pt x="287" y="28"/>
                  <a:pt x="236" y="17"/>
                  <a:pt x="190" y="0"/>
                </a:cubicBezTo>
                <a:cubicBezTo>
                  <a:pt x="165" y="5"/>
                  <a:pt x="137" y="25"/>
                  <a:pt x="117" y="15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>
            <a:off x="1287463" y="4419600"/>
            <a:ext cx="996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17 STATES</a:t>
            </a:r>
          </a:p>
        </p:txBody>
      </p:sp>
      <p:sp>
        <p:nvSpPr>
          <p:cNvPr id="313350" name="Rectangle 6"/>
          <p:cNvSpPr>
            <a:spLocks noChangeArrowheads="1"/>
          </p:cNvSpPr>
          <p:nvPr/>
        </p:nvSpPr>
        <p:spPr bwMode="auto">
          <a:xfrm>
            <a:off x="4876800" y="461554"/>
            <a:ext cx="411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1"/>
                </a:solidFill>
                <a:latin typeface="Tahoma" panose="020B0604030504040204" pitchFamily="34" charset="0"/>
              </a:rPr>
              <a:t>GRASSHOPPER PESTS IN THE WEST</a:t>
            </a:r>
            <a:endParaRPr lang="en-US" altLang="en-US" sz="32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313351" name="Text Box 7"/>
          <p:cNvSpPr txBox="1">
            <a:spLocks noChangeArrowheads="1"/>
          </p:cNvSpPr>
          <p:nvPr/>
        </p:nvSpPr>
        <p:spPr bwMode="auto">
          <a:xfrm>
            <a:off x="4876800" y="1994262"/>
            <a:ext cx="411480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30000"/>
              </a:spcAft>
            </a:pPr>
            <a:r>
              <a:rPr lang="en-US" alt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- </a:t>
            </a:r>
            <a:r>
              <a:rPr lang="en-US" altLang="en-US" sz="2000" dirty="0" smtClean="0">
                <a:latin typeface="Trebuchet MS" panose="020B0603020202020204" pitchFamily="34" charset="0"/>
              </a:rPr>
              <a:t>economically </a:t>
            </a:r>
            <a:r>
              <a:rPr lang="en-US" altLang="en-US" sz="2000" dirty="0">
                <a:latin typeface="Trebuchet MS" panose="020B0603020202020204" pitchFamily="34" charset="0"/>
              </a:rPr>
              <a:t>important in 17 	western states</a:t>
            </a:r>
          </a:p>
          <a:p>
            <a:pPr>
              <a:spcAft>
                <a:spcPct val="30000"/>
              </a:spcAft>
            </a:pPr>
            <a:r>
              <a:rPr lang="en-US" altLang="en-US" sz="2000" dirty="0" smtClean="0">
                <a:latin typeface="Trebuchet MS" panose="020B0603020202020204" pitchFamily="34" charset="0"/>
              </a:rPr>
              <a:t>- 20-25 </a:t>
            </a:r>
            <a:r>
              <a:rPr lang="en-US" altLang="en-US" sz="2000" dirty="0">
                <a:latin typeface="Trebuchet MS" panose="020B0603020202020204" pitchFamily="34" charset="0"/>
              </a:rPr>
              <a:t>pest species (out of &gt;500)</a:t>
            </a:r>
          </a:p>
          <a:p>
            <a:pPr>
              <a:spcAft>
                <a:spcPct val="30000"/>
              </a:spcAft>
            </a:pPr>
            <a:r>
              <a:rPr lang="en-US" altLang="en-US" sz="2000" dirty="0">
                <a:latin typeface="Trebuchet MS" panose="020B0603020202020204" pitchFamily="34" charset="0"/>
              </a:rPr>
              <a:t>- annually remove 20-25% of 	rangeland vegetation</a:t>
            </a:r>
          </a:p>
          <a:p>
            <a:pPr>
              <a:spcAft>
                <a:spcPct val="30000"/>
              </a:spcAft>
            </a:pPr>
            <a:r>
              <a:rPr lang="en-US" altLang="en-US" sz="2000" dirty="0">
                <a:latin typeface="Trebuchet MS" panose="020B0603020202020204" pitchFamily="34" charset="0"/>
              </a:rPr>
              <a:t>- estimated average loss $400 	million 	per year</a:t>
            </a:r>
          </a:p>
          <a:p>
            <a:pPr>
              <a:spcAft>
                <a:spcPct val="30000"/>
              </a:spcAft>
            </a:pPr>
            <a:r>
              <a:rPr lang="en-US" altLang="en-US" sz="2000" dirty="0">
                <a:latin typeface="Trebuchet MS" panose="020B0603020202020204" pitchFamily="34" charset="0"/>
              </a:rPr>
              <a:t>- forage losses in 2000 in Texas: 	$190 million</a:t>
            </a:r>
          </a:p>
          <a:p>
            <a:pPr>
              <a:spcAft>
                <a:spcPct val="30000"/>
              </a:spcAft>
            </a:pPr>
            <a:r>
              <a:rPr lang="en-US" altLang="en-US" sz="2000" dirty="0">
                <a:latin typeface="Trebuchet MS" panose="020B0603020202020204" pitchFamily="34" charset="0"/>
              </a:rPr>
              <a:t>- require vast areas to be </a:t>
            </a:r>
            <a:r>
              <a:rPr lang="en-US" altLang="en-US" sz="2000" dirty="0" smtClean="0">
                <a:latin typeface="Trebuchet MS" panose="020B0603020202020204" pitchFamily="34" charset="0"/>
              </a:rPr>
              <a:t>chemically </a:t>
            </a:r>
            <a:r>
              <a:rPr lang="en-US" altLang="en-US" sz="2000" dirty="0">
                <a:latin typeface="Trebuchet MS" panose="020B0603020202020204" pitchFamily="34" charset="0"/>
              </a:rPr>
              <a:t>treated 	(up to 20 million acres </a:t>
            </a:r>
            <a:r>
              <a:rPr lang="en-US" altLang="en-US" sz="2000" dirty="0" smtClean="0">
                <a:latin typeface="Trebuchet MS" panose="020B0603020202020204" pitchFamily="34" charset="0"/>
              </a:rPr>
              <a:t>per year </a:t>
            </a:r>
            <a:r>
              <a:rPr lang="en-US" altLang="en-US" sz="2000" dirty="0">
                <a:latin typeface="Trebuchet MS" panose="020B0603020202020204" pitchFamily="34" charset="0"/>
              </a:rPr>
              <a:t>during outbreaks e.g. </a:t>
            </a:r>
            <a:r>
              <a:rPr lang="en-US" altLang="en-US" sz="2000" dirty="0" smtClean="0">
                <a:latin typeface="Trebuchet MS" panose="020B0603020202020204" pitchFamily="34" charset="0"/>
              </a:rPr>
              <a:t>in </a:t>
            </a:r>
            <a:r>
              <a:rPr lang="en-US" altLang="en-US" sz="2000" dirty="0">
                <a:latin typeface="Trebuchet MS" panose="020B0603020202020204" pitchFamily="34" charset="0"/>
              </a:rPr>
              <a:t>1986-88)</a:t>
            </a:r>
          </a:p>
        </p:txBody>
      </p:sp>
    </p:spTree>
    <p:extLst>
      <p:ext uri="{BB962C8B-B14F-4D97-AF65-F5344CB8AC3E}">
        <p14:creationId xmlns:p14="http://schemas.microsoft.com/office/powerpoint/2010/main" val="11419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8095" y="847803"/>
          <a:ext cx="4445880" cy="5754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4" imgW="5829257" imgH="7543568" progId="Acrobat.Document.DC">
                  <p:embed/>
                </p:oleObj>
              </mc:Choice>
              <mc:Fallback>
                <p:oleObj name="Acrobat Document" r:id="rId4" imgW="5829257" imgH="754356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95" y="847803"/>
                        <a:ext cx="4445880" cy="5754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441" r="1162"/>
          <a:stretch/>
        </p:blipFill>
        <p:spPr>
          <a:xfrm>
            <a:off x="4466238" y="706994"/>
            <a:ext cx="4620090" cy="61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634" y="0"/>
            <a:ext cx="4404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24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352" y="-3042"/>
            <a:ext cx="5788151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53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66106" y="44122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Treatments in 2019</a:t>
            </a:r>
            <a:endParaRPr lang="en-US" sz="4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DWP-WY-2019-01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12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48,048 acres in Johnson County</a:t>
            </a:r>
          </a:p>
          <a:p>
            <a:r>
              <a:rPr lang="en-US" dirty="0" smtClean="0"/>
              <a:t>BLM, State, Private lands</a:t>
            </a:r>
          </a:p>
          <a:p>
            <a:r>
              <a:rPr lang="en-US" dirty="0" smtClean="0"/>
              <a:t>50/50 RAATs</a:t>
            </a:r>
          </a:p>
          <a:p>
            <a:r>
              <a:rPr lang="en-US" dirty="0" err="1" smtClean="0"/>
              <a:t>Dimilin</a:t>
            </a:r>
            <a:r>
              <a:rPr lang="en-US" dirty="0" smtClean="0"/>
              <a:t> treatment on 2</a:t>
            </a:r>
            <a:r>
              <a:rPr lang="en-US" baseline="30000" dirty="0" smtClean="0"/>
              <a:t>nd</a:t>
            </a:r>
            <a:r>
              <a:rPr lang="en-US" dirty="0" smtClean="0"/>
              <a:t> &amp; 3</a:t>
            </a:r>
            <a:r>
              <a:rPr lang="en-US" baseline="30000" dirty="0" smtClean="0"/>
              <a:t>rd</a:t>
            </a:r>
            <a:r>
              <a:rPr lang="en-US" dirty="0" smtClean="0"/>
              <a:t> instar GH</a:t>
            </a:r>
          </a:p>
          <a:p>
            <a:r>
              <a:rPr lang="en-US" dirty="0" smtClean="0"/>
              <a:t>June 24-28</a:t>
            </a:r>
          </a:p>
          <a:p>
            <a:r>
              <a:rPr lang="en-US" dirty="0" smtClean="0"/>
              <a:t>Pre-Treatment GH densities at 30-50 per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yd</a:t>
            </a:r>
            <a:endParaRPr lang="en-US" dirty="0" smtClean="0"/>
          </a:p>
          <a:p>
            <a:r>
              <a:rPr lang="en-US" dirty="0" smtClean="0"/>
              <a:t>Post-Treatment GH densities at 5-7 per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yd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388" y="34085"/>
            <a:ext cx="4646612" cy="68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93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2022" y="57367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Treatments in 2019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DWP-WY-2019-02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5276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28,551 acres in Johnson County</a:t>
            </a:r>
          </a:p>
          <a:p>
            <a:r>
              <a:rPr lang="en-US" dirty="0" smtClean="0"/>
              <a:t>BLM, State, Private lands</a:t>
            </a:r>
          </a:p>
          <a:p>
            <a:r>
              <a:rPr lang="en-US" dirty="0" smtClean="0"/>
              <a:t>50/50 RAATs</a:t>
            </a:r>
          </a:p>
          <a:p>
            <a:r>
              <a:rPr lang="en-US" dirty="0" err="1" smtClean="0"/>
              <a:t>Dimilin</a:t>
            </a:r>
            <a:r>
              <a:rPr lang="en-US" dirty="0" smtClean="0"/>
              <a:t> treatment on 2</a:t>
            </a:r>
            <a:r>
              <a:rPr lang="en-US" baseline="30000" dirty="0" smtClean="0"/>
              <a:t>nd</a:t>
            </a:r>
            <a:r>
              <a:rPr lang="en-US" dirty="0" smtClean="0"/>
              <a:t> &amp; 3</a:t>
            </a:r>
            <a:r>
              <a:rPr lang="en-US" baseline="30000" dirty="0" smtClean="0"/>
              <a:t>rd</a:t>
            </a:r>
            <a:r>
              <a:rPr lang="en-US" dirty="0" smtClean="0"/>
              <a:t> instar GH</a:t>
            </a:r>
          </a:p>
          <a:p>
            <a:r>
              <a:rPr lang="en-US" dirty="0" smtClean="0"/>
              <a:t>July 5-7</a:t>
            </a:r>
          </a:p>
          <a:p>
            <a:r>
              <a:rPr lang="en-US" dirty="0" smtClean="0"/>
              <a:t>Pre-Treatment GH densities at 20-40 per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yd</a:t>
            </a:r>
            <a:endParaRPr lang="en-US" dirty="0" smtClean="0"/>
          </a:p>
          <a:p>
            <a:r>
              <a:rPr lang="en-US" dirty="0" smtClean="0"/>
              <a:t>Post-Treatment densities at 3-5 per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yd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380" y="347472"/>
            <a:ext cx="4802020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62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6159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200" dirty="0" smtClean="0"/>
              <a:t>Common Rangeland Treatment Strategy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Used &amp; Preferred in WY</a:t>
            </a:r>
            <a:endParaRPr lang="en-US" sz="36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5265" y="2466182"/>
            <a:ext cx="7979229" cy="45710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smtClean="0"/>
              <a:t>Dimilin 2L is preferred chemical for rangeland suppression treatments in most cases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smtClean="0"/>
              <a:t>A  “modified” RAAT treatment strategy is common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smtClean="0"/>
              <a:t>1 oz Dimilin, 4 oz COC, 8 oz water = total volume of 13 oz/acre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smtClean="0"/>
              <a:t>Evaluate factors to see what fits your situation</a:t>
            </a:r>
          </a:p>
          <a:p>
            <a:endParaRPr lang="en-US" sz="240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1060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702" y="921226"/>
            <a:ext cx="7086600" cy="609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 smtClean="0"/>
              <a:t>Treatments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702" y="1709056"/>
            <a:ext cx="6858000" cy="475270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USDA could conduct or contract the application of chemical</a:t>
            </a:r>
          </a:p>
          <a:p>
            <a:pPr lvl="1" eaLnBrk="1" hangingPunct="1"/>
            <a:r>
              <a:rPr lang="en-US" dirty="0" smtClean="0"/>
              <a:t>Based on available funding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Only way to participate in USDA Cost Share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USDA will pay up to </a:t>
            </a:r>
          </a:p>
          <a:p>
            <a:pPr lvl="2" eaLnBrk="1" hangingPunct="1"/>
            <a:r>
              <a:rPr lang="en-US" dirty="0" smtClean="0"/>
              <a:t>100% Federal Land </a:t>
            </a:r>
          </a:p>
          <a:p>
            <a:pPr lvl="2" eaLnBrk="1" hangingPunct="1"/>
            <a:r>
              <a:rPr lang="en-US" dirty="0" smtClean="0"/>
              <a:t>50% State Land</a:t>
            </a:r>
          </a:p>
          <a:p>
            <a:pPr lvl="2" eaLnBrk="1" hangingPunct="1"/>
            <a:r>
              <a:rPr lang="en-US" dirty="0" smtClean="0"/>
              <a:t>33% Private Land</a:t>
            </a:r>
          </a:p>
        </p:txBody>
      </p:sp>
      <p:pic>
        <p:nvPicPr>
          <p:cNvPr id="26628" name="Picture 9" descr="1 plane chemical close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46571"/>
            <a:ext cx="44958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0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0" y="42672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37932" y="846138"/>
            <a:ext cx="870286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tx1"/>
                </a:solidFill>
              </a:rPr>
              <a:t>What situations would warrant USDA conducting the control program?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28283"/>
            <a:ext cx="6858000" cy="40110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Rangeland Block </a:t>
            </a:r>
          </a:p>
          <a:p>
            <a:pPr lvl="1" eaLnBrk="1" hangingPunct="1"/>
            <a:r>
              <a:rPr lang="en-US" sz="2000" dirty="0" smtClean="0">
                <a:solidFill>
                  <a:schemeClr val="tx1"/>
                </a:solidFill>
              </a:rPr>
              <a:t>i.e. &gt; 10,000 acres</a:t>
            </a:r>
          </a:p>
          <a:p>
            <a:pPr lvl="1" eaLnBrk="1" hangingPunct="1"/>
            <a:endParaRPr lang="en-US" sz="20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Cropland Protection</a:t>
            </a:r>
          </a:p>
          <a:p>
            <a:pPr lvl="1" eaLnBrk="1" hangingPunct="1"/>
            <a:r>
              <a:rPr lang="en-US" sz="2000" dirty="0" smtClean="0">
                <a:solidFill>
                  <a:schemeClr val="tx1"/>
                </a:solidFill>
              </a:rPr>
              <a:t>i.e. GHs from federal land infesting neighboring crops</a:t>
            </a:r>
          </a:p>
          <a:p>
            <a:pPr lvl="1" eaLnBrk="1" hangingPunct="1"/>
            <a:endParaRPr lang="en-US" sz="20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“Hot-Spot” or “Hatching Bed”</a:t>
            </a:r>
          </a:p>
          <a:p>
            <a:pPr lvl="1" eaLnBrk="1" hangingPunct="1"/>
            <a:r>
              <a:rPr lang="en-US" sz="2000" dirty="0" smtClean="0">
                <a:solidFill>
                  <a:schemeClr val="tx1"/>
                </a:solidFill>
              </a:rPr>
              <a:t>i.e. Incipient populations</a:t>
            </a:r>
          </a:p>
          <a:p>
            <a:pPr lvl="1" eaLnBrk="1" hangingPunct="1"/>
            <a:r>
              <a:rPr lang="en-US" sz="2000" dirty="0" smtClean="0">
                <a:solidFill>
                  <a:schemeClr val="tx1"/>
                </a:solidFill>
              </a:rPr>
              <a:t>i.e. ATV ground treatments or by air</a:t>
            </a:r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4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5841"/>
            <a:ext cx="70866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Restrictions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905000"/>
            <a:ext cx="7391400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500" dirty="0" smtClean="0"/>
              <a:t>Rangeland Only</a:t>
            </a:r>
          </a:p>
          <a:p>
            <a:pPr eaLnBrk="1" hangingPunct="1"/>
            <a:endParaRPr lang="en-US" sz="2500" dirty="0" smtClean="0"/>
          </a:p>
          <a:p>
            <a:pPr eaLnBrk="1" hangingPunct="1"/>
            <a:r>
              <a:rPr lang="en-US" sz="2500" dirty="0" smtClean="0"/>
              <a:t>Contingent on Available Funding</a:t>
            </a:r>
          </a:p>
          <a:p>
            <a:pPr eaLnBrk="1" hangingPunct="1"/>
            <a:endParaRPr lang="en-US" sz="2500" dirty="0" smtClean="0"/>
          </a:p>
          <a:p>
            <a:pPr eaLnBrk="1" hangingPunct="1"/>
            <a:r>
              <a:rPr lang="en-US" sz="2400" dirty="0" smtClean="0"/>
              <a:t>Landowner Committee required</a:t>
            </a:r>
          </a:p>
          <a:p>
            <a:pPr lvl="1" eaLnBrk="1" hangingPunct="1"/>
            <a:r>
              <a:rPr lang="en-US" sz="2000" dirty="0" smtClean="0"/>
              <a:t>Written request</a:t>
            </a:r>
          </a:p>
          <a:p>
            <a:pPr lvl="1" eaLnBrk="1" hangingPunct="1"/>
            <a:r>
              <a:rPr lang="en-US" sz="2000" dirty="0" smtClean="0"/>
              <a:t>Escrow account</a:t>
            </a:r>
            <a:r>
              <a:rPr lang="en-US" dirty="0" smtClean="0"/>
              <a:t>	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sz="2500" dirty="0" smtClean="0"/>
              <a:t>Written Request from State &amp; Federal Land Managers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6993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Restrictions (continued)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9993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500" dirty="0" smtClean="0"/>
              <a:t>EPA / Label restrictions</a:t>
            </a:r>
          </a:p>
          <a:p>
            <a:pPr eaLnBrk="1" hangingPunct="1"/>
            <a:endParaRPr lang="en-US" sz="2500" dirty="0" smtClean="0"/>
          </a:p>
          <a:p>
            <a:pPr eaLnBrk="1" hangingPunct="1"/>
            <a:r>
              <a:rPr lang="en-US" sz="2500" dirty="0" smtClean="0"/>
              <a:t>NEPA Documentation</a:t>
            </a:r>
          </a:p>
          <a:p>
            <a:pPr lvl="1" eaLnBrk="1" hangingPunct="1"/>
            <a:r>
              <a:rPr lang="en-US" dirty="0" smtClean="0"/>
              <a:t>Environmental Impact Statement (EIS)</a:t>
            </a:r>
          </a:p>
          <a:p>
            <a:pPr lvl="1" eaLnBrk="1" hangingPunct="1"/>
            <a:r>
              <a:rPr lang="en-US" dirty="0" smtClean="0"/>
              <a:t>Environmental Assessment (EA)</a:t>
            </a:r>
          </a:p>
          <a:p>
            <a:pPr lvl="1" eaLnBrk="1" hangingPunct="1"/>
            <a:r>
              <a:rPr lang="en-US" dirty="0" smtClean="0"/>
              <a:t>Finding of No Significant Impact (FONSI)</a:t>
            </a:r>
          </a:p>
          <a:p>
            <a:pPr lvl="1" eaLnBrk="1" hangingPunct="1"/>
            <a:r>
              <a:rPr lang="en-US" dirty="0" smtClean="0"/>
              <a:t>Endangered Species Act (ESA)</a:t>
            </a:r>
          </a:p>
          <a:p>
            <a:pPr lvl="1" eaLnBrk="1" hangingPunct="1"/>
            <a:r>
              <a:rPr lang="en-US" dirty="0" smtClean="0"/>
              <a:t>Water buffers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sz="2500" dirty="0" smtClean="0"/>
              <a:t>Bee Yard Buffers</a:t>
            </a:r>
          </a:p>
          <a:p>
            <a:pPr eaLnBrk="1" hangingPunct="1"/>
            <a:r>
              <a:rPr lang="en-US" sz="2500" dirty="0" smtClean="0"/>
              <a:t>Special Sites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6" name="Text Box 8"/>
          <p:cNvSpPr txBox="1">
            <a:spLocks noChangeArrowheads="1"/>
          </p:cNvSpPr>
          <p:nvPr/>
        </p:nvSpPr>
        <p:spPr bwMode="auto">
          <a:xfrm>
            <a:off x="6781800" y="5029200"/>
            <a:ext cx="801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000">
                <a:solidFill>
                  <a:schemeClr val="bg1"/>
                </a:solidFill>
                <a:latin typeface="Palatino Linotype" panose="02040502050505030304" pitchFamily="18" charset="0"/>
                <a:cs typeface="Tahoma" panose="020B0604030504040204" pitchFamily="34" charset="0"/>
              </a:rPr>
              <a:t>©AVL2006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0357" y="919639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WY Grasshopper’s (GH)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02920" y="1977072"/>
            <a:ext cx="8127274" cy="464144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About 106 species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12 </a:t>
            </a:r>
            <a:r>
              <a:rPr lang="en-US" dirty="0" smtClean="0"/>
              <a:t>– 16 are considered pests GHs causing economic damage on rangeland or crops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 few beneficial GHs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Feed on snakeweeds </a:t>
            </a:r>
            <a:r>
              <a:rPr lang="en-US" dirty="0" smtClean="0"/>
              <a:t>which                                     are poisonous to livestock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remainder normally have no economic impact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84" y="3447097"/>
            <a:ext cx="2255520" cy="19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24996"/>
            <a:ext cx="9144000" cy="609600"/>
          </a:xfrm>
          <a:noFill/>
        </p:spPr>
        <p:txBody>
          <a:bodyPr anchor="ctr" anchorCtr="1"/>
          <a:lstStyle/>
          <a:p>
            <a:pPr eaLnBrk="1" hangingPunct="1"/>
            <a:r>
              <a:rPr lang="en-US" sz="2800" dirty="0" smtClean="0"/>
              <a:t>Costs Associated with a USDA control program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754776"/>
            <a:ext cx="6858000" cy="44196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/>
              <a:t>Application Costs</a:t>
            </a:r>
          </a:p>
          <a:p>
            <a:pPr eaLnBrk="1" hangingPunct="1"/>
            <a:r>
              <a:rPr lang="en-US" dirty="0" smtClean="0"/>
              <a:t>Chemical Costs</a:t>
            </a:r>
          </a:p>
          <a:p>
            <a:pPr eaLnBrk="1" hangingPunct="1"/>
            <a:r>
              <a:rPr lang="en-US" dirty="0" smtClean="0"/>
              <a:t>Travel / Per Diem</a:t>
            </a:r>
          </a:p>
          <a:p>
            <a:pPr eaLnBrk="1" hangingPunct="1"/>
            <a:r>
              <a:rPr lang="en-US" dirty="0" smtClean="0"/>
              <a:t>Salary / overtime</a:t>
            </a:r>
          </a:p>
          <a:p>
            <a:pPr eaLnBrk="1" hangingPunct="1"/>
            <a:r>
              <a:rPr lang="en-US" dirty="0" smtClean="0"/>
              <a:t>Supplies</a:t>
            </a:r>
          </a:p>
          <a:p>
            <a:pPr eaLnBrk="1" hangingPunct="1"/>
            <a:r>
              <a:rPr lang="en-US" dirty="0" smtClean="0"/>
              <a:t>Mileage / Vehicle Costs</a:t>
            </a:r>
          </a:p>
          <a:p>
            <a:pPr eaLnBrk="1" hangingPunct="1"/>
            <a:r>
              <a:rPr lang="en-US" dirty="0" smtClean="0"/>
              <a:t>Environmental monitoring</a:t>
            </a:r>
          </a:p>
          <a:p>
            <a:pPr eaLnBrk="1" hangingPunct="1"/>
            <a:r>
              <a:rPr lang="en-US" u="sng" dirty="0" smtClean="0"/>
              <a:t>Overhead (16.15%) for monies collected</a:t>
            </a:r>
          </a:p>
          <a:p>
            <a:pPr lvl="1" eaLnBrk="1" hangingPunct="1"/>
            <a:r>
              <a:rPr lang="en-US" dirty="0" smtClean="0"/>
              <a:t>i.e. landowners share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6"/>
          <p:cNvSpPr>
            <a:spLocks noGrp="1"/>
          </p:cNvSpPr>
          <p:nvPr>
            <p:ph type="title"/>
          </p:nvPr>
        </p:nvSpPr>
        <p:spPr>
          <a:xfrm>
            <a:off x="1181100" y="704881"/>
            <a:ext cx="7086600" cy="990600"/>
          </a:xfrm>
        </p:spPr>
        <p:txBody>
          <a:bodyPr/>
          <a:lstStyle/>
          <a:p>
            <a:r>
              <a:rPr lang="en-US" altLang="en-US" dirty="0" smtClean="0"/>
              <a:t>Factors affecting Cost:</a:t>
            </a:r>
          </a:p>
        </p:txBody>
      </p:sp>
      <p:sp>
        <p:nvSpPr>
          <p:cNvPr id="37891" name="Content Placeholder 7"/>
          <p:cNvSpPr>
            <a:spLocks noGrp="1"/>
          </p:cNvSpPr>
          <p:nvPr>
            <p:ph idx="1"/>
          </p:nvPr>
        </p:nvSpPr>
        <p:spPr>
          <a:xfrm>
            <a:off x="1295400" y="1828800"/>
            <a:ext cx="6858000" cy="4495800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 smtClean="0"/>
              <a:t>Chemical Costs</a:t>
            </a:r>
          </a:p>
          <a:p>
            <a:pPr lvl="1"/>
            <a:r>
              <a:rPr lang="en-US" altLang="en-US" sz="2200" dirty="0" smtClean="0"/>
              <a:t>Going rate</a:t>
            </a:r>
          </a:p>
          <a:p>
            <a:pPr lvl="1"/>
            <a:r>
              <a:rPr lang="en-US" altLang="en-US" sz="2200" dirty="0" smtClean="0"/>
              <a:t>Availability</a:t>
            </a:r>
          </a:p>
          <a:p>
            <a:pPr lvl="1"/>
            <a:endParaRPr lang="en-US" altLang="en-US" sz="2200" dirty="0" smtClean="0"/>
          </a:p>
          <a:p>
            <a:r>
              <a:rPr lang="en-US" altLang="en-US" sz="2800" dirty="0" smtClean="0"/>
              <a:t>Application Costs</a:t>
            </a:r>
          </a:p>
          <a:p>
            <a:pPr lvl="1"/>
            <a:r>
              <a:rPr lang="en-US" altLang="en-US" sz="2200" dirty="0" smtClean="0"/>
              <a:t>Availability of Aerial Applicators</a:t>
            </a:r>
          </a:p>
          <a:p>
            <a:pPr lvl="2"/>
            <a:r>
              <a:rPr lang="en-US" altLang="en-US" sz="2200" dirty="0" smtClean="0"/>
              <a:t>Local or from afar</a:t>
            </a:r>
          </a:p>
          <a:p>
            <a:pPr lvl="1"/>
            <a:r>
              <a:rPr lang="en-US" altLang="en-US" sz="2200" dirty="0" smtClean="0"/>
              <a:t>Block Size / Shape</a:t>
            </a:r>
          </a:p>
          <a:p>
            <a:pPr lvl="1"/>
            <a:r>
              <a:rPr lang="en-US" altLang="en-US" sz="2200" dirty="0" smtClean="0"/>
              <a:t>Ferry Time</a:t>
            </a:r>
          </a:p>
          <a:p>
            <a:pPr lvl="1"/>
            <a:r>
              <a:rPr lang="en-US" altLang="en-US" sz="2200" dirty="0" smtClean="0"/>
              <a:t>Terrain</a:t>
            </a:r>
          </a:p>
          <a:p>
            <a:pPr lvl="1"/>
            <a:r>
              <a:rPr lang="en-US" altLang="en-US" sz="2200" dirty="0" smtClean="0"/>
              <a:t>Weather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37892" name="Picture 8" descr="mone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21463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593" y="1678577"/>
            <a:ext cx="9039497" cy="5562600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At least 8 GH/Square yard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12-15 GH/Square yard is more realistic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Pest GH species predominant in complex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200" dirty="0" err="1" smtClean="0">
                <a:solidFill>
                  <a:schemeClr val="tx1"/>
                </a:solidFill>
              </a:rPr>
              <a:t>Melanoplus</a:t>
            </a:r>
            <a:r>
              <a:rPr lang="en-US" sz="1200" dirty="0" smtClean="0">
                <a:solidFill>
                  <a:schemeClr val="tx1"/>
                </a:solidFill>
              </a:rPr>
              <a:t> and </a:t>
            </a:r>
            <a:r>
              <a:rPr lang="en-US" sz="1200" dirty="0" err="1" smtClean="0">
                <a:solidFill>
                  <a:schemeClr val="tx1"/>
                </a:solidFill>
              </a:rPr>
              <a:t>Phoetaliotes</a:t>
            </a:r>
            <a:r>
              <a:rPr lang="en-US" sz="1200" dirty="0" smtClean="0">
                <a:solidFill>
                  <a:schemeClr val="tx1"/>
                </a:solidFill>
              </a:rPr>
              <a:t> in September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EA and FONSI signed - PPQ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Landowner/Manager requests are in place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Detailed Work Plan is developed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Cost share money is in escrow account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Cooperative agreement with Rancher Group for funding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Contracting of aerial applicator</a:t>
            </a:r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1004462"/>
            <a:ext cx="9144000" cy="584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Triggers and Situations for a PPQ run program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01356"/>
            <a:ext cx="9144000" cy="990600"/>
          </a:xfrm>
          <a:noFill/>
        </p:spPr>
        <p:txBody>
          <a:bodyPr anchor="ctr" anchorCtr="1"/>
          <a:lstStyle/>
          <a:p>
            <a:pPr eaLnBrk="1" hangingPunct="1"/>
            <a:r>
              <a:rPr lang="en-US" altLang="en-US" dirty="0" smtClean="0"/>
              <a:t>Next Steps: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2090"/>
            <a:ext cx="8153400" cy="48768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 smtClean="0"/>
              <a:t>Determine interest by landowners</a:t>
            </a:r>
          </a:p>
          <a:p>
            <a:pPr lvl="1"/>
            <a:r>
              <a:rPr lang="en-US" altLang="en-US" dirty="0" smtClean="0"/>
              <a:t>Promote early sign up and preparation</a:t>
            </a:r>
          </a:p>
          <a:p>
            <a:pPr lvl="1"/>
            <a:r>
              <a:rPr lang="en-US" altLang="en-US" dirty="0" smtClean="0"/>
              <a:t>Decide between PPQ and private contract</a:t>
            </a:r>
          </a:p>
          <a:p>
            <a:pPr lvl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Conduct </a:t>
            </a:r>
            <a:r>
              <a:rPr lang="en-US" altLang="en-US" dirty="0" err="1" smtClean="0"/>
              <a:t>nymphal</a:t>
            </a:r>
            <a:r>
              <a:rPr lang="en-US" altLang="en-US" dirty="0" smtClean="0"/>
              <a:t> surveys</a:t>
            </a:r>
          </a:p>
          <a:p>
            <a:pPr lvl="1"/>
            <a:r>
              <a:rPr lang="en-US" altLang="en-US" dirty="0" smtClean="0"/>
              <a:t>Landowners and PPQ</a:t>
            </a:r>
          </a:p>
          <a:p>
            <a:pPr lvl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Communications</a:t>
            </a:r>
          </a:p>
          <a:p>
            <a:pPr lvl="1"/>
            <a:r>
              <a:rPr lang="en-US" altLang="en-US" dirty="0" smtClean="0"/>
              <a:t>Neighbors</a:t>
            </a:r>
          </a:p>
          <a:p>
            <a:pPr lvl="1"/>
            <a:r>
              <a:rPr lang="en-US" altLang="en-US" dirty="0" smtClean="0"/>
              <a:t>Weed and Pest, Federal Land Managers, PPQ</a:t>
            </a:r>
          </a:p>
          <a:p>
            <a:pPr lvl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Funding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lvl="1"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lvl="1" eaLnBrk="1" hangingPunct="1"/>
            <a:endParaRPr lang="en-US" alt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44286" y="1028700"/>
            <a:ext cx="70866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Contact Information</a:t>
            </a:r>
          </a:p>
        </p:txBody>
      </p:sp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731520" y="2274887"/>
            <a:ext cx="2979738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USDA APHIS PPQ</a:t>
            </a:r>
          </a:p>
          <a:p>
            <a:r>
              <a:rPr lang="en-US" dirty="0"/>
              <a:t>5353 Yellowstone Rd. </a:t>
            </a:r>
          </a:p>
          <a:p>
            <a:r>
              <a:rPr lang="en-US" dirty="0"/>
              <a:t>Suite 208</a:t>
            </a:r>
          </a:p>
          <a:p>
            <a:r>
              <a:rPr lang="en-US" dirty="0"/>
              <a:t>Cheyenne WY 82009</a:t>
            </a:r>
          </a:p>
          <a:p>
            <a:r>
              <a:rPr lang="en-US" dirty="0"/>
              <a:t>307-432-7979</a:t>
            </a:r>
          </a:p>
          <a:p>
            <a:r>
              <a:rPr lang="en-US" dirty="0"/>
              <a:t>1-866-WY PEST1</a:t>
            </a:r>
          </a:p>
          <a:p>
            <a:endParaRPr lang="en-US" dirty="0"/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4706983" y="2274887"/>
            <a:ext cx="42756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/>
              <a:t>Bruce </a:t>
            </a:r>
            <a:r>
              <a:rPr lang="en-US" dirty="0" err="1"/>
              <a:t>Shambaugh</a:t>
            </a:r>
            <a:endParaRPr lang="en-US" dirty="0"/>
          </a:p>
          <a:p>
            <a:pPr>
              <a:lnSpc>
                <a:spcPts val="2400"/>
              </a:lnSpc>
            </a:pPr>
            <a:r>
              <a:rPr lang="en-US" dirty="0"/>
              <a:t>State Plant Health Director</a:t>
            </a:r>
          </a:p>
          <a:p>
            <a:pPr>
              <a:lnSpc>
                <a:spcPts val="2400"/>
              </a:lnSpc>
            </a:pPr>
            <a:r>
              <a:rPr lang="en-US" dirty="0"/>
              <a:t>Cell: </a:t>
            </a:r>
            <a:r>
              <a:rPr lang="en-US" dirty="0" smtClean="0"/>
              <a:t>307-421-4641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Email: Bruce.A.Shambaugh@usda.gov</a:t>
            </a:r>
            <a:endParaRPr lang="en-US" dirty="0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706983" y="3783359"/>
            <a:ext cx="39928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 smtClean="0"/>
              <a:t>Kathleen King</a:t>
            </a:r>
            <a:endParaRPr lang="en-US" dirty="0"/>
          </a:p>
          <a:p>
            <a:pPr>
              <a:lnSpc>
                <a:spcPts val="2400"/>
              </a:lnSpc>
            </a:pPr>
            <a:r>
              <a:rPr lang="en-US" dirty="0" smtClean="0"/>
              <a:t>Plant Health Safeguarding Specialist</a:t>
            </a:r>
            <a:endParaRPr lang="en-US" dirty="0"/>
          </a:p>
          <a:p>
            <a:pPr>
              <a:lnSpc>
                <a:spcPts val="2400"/>
              </a:lnSpc>
            </a:pPr>
            <a:r>
              <a:rPr lang="en-US" dirty="0"/>
              <a:t>Cell: </a:t>
            </a:r>
            <a:r>
              <a:rPr lang="en-US" dirty="0" smtClean="0"/>
              <a:t>307-421-4640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Email: Kathleen.M.King@usda.gov</a:t>
            </a:r>
            <a:endParaRPr lang="en-US" dirty="0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4706983" y="5237706"/>
            <a:ext cx="39928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/>
              <a:t>Boone Herring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PPQ Technician</a:t>
            </a:r>
            <a:endParaRPr lang="en-US" dirty="0"/>
          </a:p>
          <a:p>
            <a:pPr>
              <a:lnSpc>
                <a:spcPts val="2400"/>
              </a:lnSpc>
            </a:pPr>
            <a:r>
              <a:rPr lang="en-US" dirty="0"/>
              <a:t>Cell: </a:t>
            </a:r>
            <a:r>
              <a:rPr lang="en-US" dirty="0" smtClean="0"/>
              <a:t>307-214-0355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Email: Boone.D.Herring@usda.gov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 SigLockup Master PwPt.Neg-trans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40810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3011" name="Content Placeholder 3" descr="GH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41275"/>
            <a:ext cx="9144000" cy="6975475"/>
          </a:xfrm>
        </p:spPr>
      </p:pic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2133600" y="1371600"/>
            <a:ext cx="56562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60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404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750" y="971550"/>
            <a:ext cx="455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Place Your Text Here</a:t>
            </a:r>
            <a:endParaRPr lang="en-US" sz="2400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06" y="714484"/>
            <a:ext cx="8191354" cy="61435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4" name="Rectangle 3"/>
          <p:cNvSpPr/>
          <p:nvPr/>
        </p:nvSpPr>
        <p:spPr>
          <a:xfrm>
            <a:off x="1931693" y="-41247"/>
            <a:ext cx="5280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Tahoma" panose="020B0604030504040204" pitchFamily="34" charset="0"/>
              </a:rPr>
              <a:t>Grasshopper life cycle</a:t>
            </a:r>
          </a:p>
        </p:txBody>
      </p:sp>
    </p:spTree>
    <p:extLst>
      <p:ext uri="{BB962C8B-B14F-4D97-AF65-F5344CB8AC3E}">
        <p14:creationId xmlns:p14="http://schemas.microsoft.com/office/powerpoint/2010/main" val="35353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182"/>
            <a:ext cx="9144000" cy="48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1790700" y="834231"/>
            <a:ext cx="54102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dirty="0" smtClean="0">
                <a:latin typeface="Tahoma" panose="020B0604030504040204" pitchFamily="34" charset="0"/>
              </a:rPr>
              <a:t>Developmental stages</a:t>
            </a:r>
            <a:endParaRPr lang="en-US" altLang="en-US" sz="3600" dirty="0">
              <a:latin typeface="Tahoma" panose="020B0604030504040204" pitchFamily="34" charset="0"/>
            </a:endParaRPr>
          </a:p>
        </p:txBody>
      </p:sp>
      <p:sp>
        <p:nvSpPr>
          <p:cNvPr id="126982" name="Oval 6"/>
          <p:cNvSpPr>
            <a:spLocks noChangeArrowheads="1"/>
          </p:cNvSpPr>
          <p:nvPr/>
        </p:nvSpPr>
        <p:spPr bwMode="auto">
          <a:xfrm>
            <a:off x="381000" y="2730182"/>
            <a:ext cx="465138" cy="325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</a:p>
        </p:txBody>
      </p:sp>
      <p:sp>
        <p:nvSpPr>
          <p:cNvPr id="126983" name="Oval 7"/>
          <p:cNvSpPr>
            <a:spLocks noChangeArrowheads="1"/>
          </p:cNvSpPr>
          <p:nvPr/>
        </p:nvSpPr>
        <p:spPr bwMode="auto">
          <a:xfrm>
            <a:off x="1905000" y="3111182"/>
            <a:ext cx="465138" cy="325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</a:p>
        </p:txBody>
      </p:sp>
      <p:sp>
        <p:nvSpPr>
          <p:cNvPr id="126984" name="Oval 8"/>
          <p:cNvSpPr>
            <a:spLocks noChangeArrowheads="1"/>
          </p:cNvSpPr>
          <p:nvPr/>
        </p:nvSpPr>
        <p:spPr bwMode="auto">
          <a:xfrm>
            <a:off x="3657600" y="3339782"/>
            <a:ext cx="465138" cy="325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3</a:t>
            </a:r>
          </a:p>
        </p:txBody>
      </p:sp>
      <p:sp>
        <p:nvSpPr>
          <p:cNvPr id="126985" name="Oval 9"/>
          <p:cNvSpPr>
            <a:spLocks noChangeArrowheads="1"/>
          </p:cNvSpPr>
          <p:nvPr/>
        </p:nvSpPr>
        <p:spPr bwMode="auto">
          <a:xfrm>
            <a:off x="6553200" y="3796982"/>
            <a:ext cx="465138" cy="325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</a:p>
        </p:txBody>
      </p:sp>
      <p:sp>
        <p:nvSpPr>
          <p:cNvPr id="126986" name="Oval 10"/>
          <p:cNvSpPr>
            <a:spLocks noChangeArrowheads="1"/>
          </p:cNvSpPr>
          <p:nvPr/>
        </p:nvSpPr>
        <p:spPr bwMode="auto">
          <a:xfrm>
            <a:off x="838200" y="6159182"/>
            <a:ext cx="465138" cy="325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5</a:t>
            </a:r>
          </a:p>
        </p:txBody>
      </p:sp>
      <p:sp>
        <p:nvSpPr>
          <p:cNvPr id="126987" name="Rectangle 11"/>
          <p:cNvSpPr>
            <a:spLocks noChangeArrowheads="1"/>
          </p:cNvSpPr>
          <p:nvPr/>
        </p:nvSpPr>
        <p:spPr bwMode="auto">
          <a:xfrm>
            <a:off x="228600" y="6019800"/>
            <a:ext cx="85344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>
                <a:solidFill>
                  <a:schemeClr val="bg1"/>
                </a:solidFill>
                <a:latin typeface="Trebuchet MS" panose="020B0603020202020204" pitchFamily="34" charset="0"/>
              </a:rPr>
              <a:t>Nymphal instars: usually 5</a:t>
            </a:r>
          </a:p>
        </p:txBody>
      </p:sp>
      <p:pic>
        <p:nvPicPr>
          <p:cNvPr id="126988" name="Picture 12" descr="Pararcyptera microptera microptera (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76420"/>
            <a:ext cx="4038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9" name="Oval 13"/>
          <p:cNvSpPr>
            <a:spLocks noChangeArrowheads="1"/>
          </p:cNvSpPr>
          <p:nvPr/>
        </p:nvSpPr>
        <p:spPr bwMode="auto">
          <a:xfrm>
            <a:off x="6324600" y="6057582"/>
            <a:ext cx="1020763" cy="431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Adult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-18732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Picture 12" descr=" SigLockup Master PwPt.Neg-transb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22078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ChangeArrowheads="1"/>
          </p:cNvSpPr>
          <p:nvPr/>
        </p:nvSpPr>
        <p:spPr bwMode="auto">
          <a:xfrm>
            <a:off x="1439091" y="814814"/>
            <a:ext cx="6172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dirty="0">
                <a:latin typeface="Tahoma" panose="020B0604030504040204" pitchFamily="34" charset="0"/>
              </a:rPr>
              <a:t>Grasshopper biology</a:t>
            </a:r>
          </a:p>
        </p:txBody>
      </p:sp>
      <p:sp>
        <p:nvSpPr>
          <p:cNvPr id="218116" name="Text Box 4"/>
          <p:cNvSpPr txBox="1">
            <a:spLocks noChangeArrowheads="1"/>
          </p:cNvSpPr>
          <p:nvPr/>
        </p:nvSpPr>
        <p:spPr bwMode="auto">
          <a:xfrm>
            <a:off x="792480" y="1687354"/>
            <a:ext cx="720852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20000"/>
              <a:buFontTx/>
              <a:buChar char="•"/>
            </a:pPr>
            <a:r>
              <a:rPr lang="en-US" altLang="en-US" sz="3000" dirty="0" smtClean="0">
                <a:latin typeface="Trebuchet MS" panose="020B0603020202020204" pitchFamily="34" charset="0"/>
              </a:rPr>
              <a:t>One </a:t>
            </a:r>
            <a:r>
              <a:rPr lang="en-US" altLang="en-US" sz="3000" dirty="0">
                <a:latin typeface="Trebuchet MS" panose="020B0603020202020204" pitchFamily="34" charset="0"/>
              </a:rPr>
              <a:t>generation per year in </a:t>
            </a:r>
            <a:r>
              <a:rPr lang="en-US" altLang="en-US" sz="3000" dirty="0" smtClean="0">
                <a:latin typeface="Trebuchet MS" panose="020B0603020202020204" pitchFamily="34" charset="0"/>
              </a:rPr>
              <a:t>WY</a:t>
            </a:r>
            <a:endParaRPr lang="en-US" altLang="en-US" sz="3000" dirty="0">
              <a:latin typeface="Trebuchet MS" panose="020B0603020202020204" pitchFamily="34" charset="0"/>
            </a:endParaRPr>
          </a:p>
          <a:p>
            <a:pPr>
              <a:buClr>
                <a:schemeClr val="bg1"/>
              </a:buClr>
              <a:buSzPct val="120000"/>
              <a:buFontTx/>
              <a:buChar char="•"/>
            </a:pPr>
            <a:endParaRPr lang="en-US" altLang="en-US" sz="3000" dirty="0">
              <a:latin typeface="Trebuchet MS" panose="020B0603020202020204" pitchFamily="34" charset="0"/>
            </a:endParaRPr>
          </a:p>
          <a:p>
            <a:pPr>
              <a:buClr>
                <a:schemeClr val="bg1"/>
              </a:buClr>
              <a:buSzPct val="120000"/>
              <a:buFontTx/>
              <a:buChar char="•"/>
            </a:pPr>
            <a:r>
              <a:rPr lang="en-US" altLang="en-US" sz="3000" dirty="0" smtClean="0">
                <a:latin typeface="Trebuchet MS" panose="020B0603020202020204" pitchFamily="34" charset="0"/>
              </a:rPr>
              <a:t>Duration </a:t>
            </a:r>
            <a:r>
              <a:rPr lang="en-US" altLang="en-US" sz="3000" dirty="0">
                <a:latin typeface="Trebuchet MS" panose="020B0603020202020204" pitchFamily="34" charset="0"/>
              </a:rPr>
              <a:t>of nymphal stages: 30-40 </a:t>
            </a:r>
            <a:r>
              <a:rPr lang="en-US" altLang="en-US" sz="3000" dirty="0" smtClean="0">
                <a:latin typeface="Trebuchet MS" panose="020B0603020202020204" pitchFamily="34" charset="0"/>
              </a:rPr>
              <a:t>days</a:t>
            </a:r>
            <a:endParaRPr lang="en-US" altLang="en-US" sz="3000" dirty="0">
              <a:latin typeface="Trebuchet MS" panose="020B0603020202020204" pitchFamily="34" charset="0"/>
            </a:endParaRPr>
          </a:p>
          <a:p>
            <a:pPr>
              <a:buClr>
                <a:schemeClr val="bg1"/>
              </a:buClr>
              <a:buSzPct val="120000"/>
              <a:buFontTx/>
              <a:buChar char="•"/>
            </a:pPr>
            <a:endParaRPr lang="en-US" altLang="en-US" sz="3000" dirty="0">
              <a:latin typeface="Trebuchet MS" panose="020B0603020202020204" pitchFamily="34" charset="0"/>
            </a:endParaRPr>
          </a:p>
          <a:p>
            <a:pPr>
              <a:buClr>
                <a:schemeClr val="bg1"/>
              </a:buClr>
              <a:buSzPct val="120000"/>
              <a:buFontTx/>
              <a:buChar char="•"/>
            </a:pPr>
            <a:r>
              <a:rPr lang="en-US" altLang="en-US" sz="3000" dirty="0" smtClean="0">
                <a:latin typeface="Trebuchet MS" panose="020B0603020202020204" pitchFamily="34" charset="0"/>
              </a:rPr>
              <a:t>Duration of </a:t>
            </a:r>
            <a:r>
              <a:rPr lang="en-US" altLang="en-US" sz="3000" dirty="0">
                <a:latin typeface="Trebuchet MS" panose="020B0603020202020204" pitchFamily="34" charset="0"/>
              </a:rPr>
              <a:t>adult life: 40-60 </a:t>
            </a:r>
            <a:r>
              <a:rPr lang="en-US" altLang="en-US" sz="3000" dirty="0" smtClean="0">
                <a:latin typeface="Trebuchet MS" panose="020B0603020202020204" pitchFamily="34" charset="0"/>
              </a:rPr>
              <a:t>days</a:t>
            </a:r>
            <a:endParaRPr lang="en-US" altLang="en-US" sz="3000" dirty="0">
              <a:latin typeface="Trebuchet MS" panose="020B0603020202020204" pitchFamily="34" charset="0"/>
            </a:endParaRPr>
          </a:p>
          <a:p>
            <a:pPr>
              <a:buClr>
                <a:schemeClr val="bg1"/>
              </a:buClr>
              <a:buSzPct val="120000"/>
              <a:buFontTx/>
              <a:buChar char="•"/>
            </a:pPr>
            <a:endParaRPr lang="en-US" altLang="en-US" sz="3000" dirty="0">
              <a:latin typeface="Trebuchet MS" panose="020B0603020202020204" pitchFamily="34" charset="0"/>
            </a:endParaRPr>
          </a:p>
          <a:p>
            <a:pPr>
              <a:buClr>
                <a:schemeClr val="bg1"/>
              </a:buClr>
              <a:buSzPct val="120000"/>
              <a:buFontTx/>
              <a:buChar char="•"/>
            </a:pPr>
            <a:r>
              <a:rPr lang="en-US" altLang="en-US" sz="3000" dirty="0" smtClean="0">
                <a:latin typeface="Trebuchet MS" panose="020B0603020202020204" pitchFamily="34" charset="0"/>
              </a:rPr>
              <a:t>Egg-laying </a:t>
            </a:r>
            <a:r>
              <a:rPr lang="en-US" altLang="en-US" sz="3000" dirty="0">
                <a:latin typeface="Trebuchet MS" panose="020B0603020202020204" pitchFamily="34" charset="0"/>
              </a:rPr>
              <a:t>mostly in soil</a:t>
            </a:r>
          </a:p>
          <a:p>
            <a:pPr>
              <a:buSzPct val="120000"/>
              <a:buFontTx/>
              <a:buChar char="•"/>
            </a:pPr>
            <a:endParaRPr lang="en-US" altLang="en-US" sz="3000" dirty="0">
              <a:latin typeface="Trebuchet MS" panose="020B0603020202020204" pitchFamily="34" charset="0"/>
            </a:endParaRPr>
          </a:p>
          <a:p>
            <a:pPr>
              <a:buSzPct val="120000"/>
            </a:pPr>
            <a:r>
              <a:rPr lang="en-US" altLang="en-US" sz="3000" dirty="0" smtClean="0">
                <a:latin typeface="Trebuchet MS" panose="020B0603020202020204" pitchFamily="34" charset="0"/>
              </a:rPr>
              <a:t>  1-4 </a:t>
            </a:r>
            <a:r>
              <a:rPr lang="en-US" altLang="en-US" sz="3000" dirty="0">
                <a:latin typeface="Trebuchet MS" panose="020B0603020202020204" pitchFamily="34" charset="0"/>
              </a:rPr>
              <a:t>egg-pods per female</a:t>
            </a:r>
          </a:p>
          <a:p>
            <a:pPr>
              <a:buSzPct val="120000"/>
              <a:buFontTx/>
              <a:buChar char="•"/>
            </a:pPr>
            <a:endParaRPr lang="en-US" altLang="en-US" sz="3000" dirty="0">
              <a:latin typeface="Trebuchet MS" panose="020B0603020202020204" pitchFamily="34" charset="0"/>
            </a:endParaRPr>
          </a:p>
          <a:p>
            <a:pPr>
              <a:buSzPct val="120000"/>
            </a:pPr>
            <a:r>
              <a:rPr lang="en-US" altLang="en-US" sz="3000" dirty="0" smtClean="0">
                <a:latin typeface="Trebuchet MS" panose="020B0603020202020204" pitchFamily="34" charset="0"/>
              </a:rPr>
              <a:t>  4-80 </a:t>
            </a:r>
            <a:r>
              <a:rPr lang="en-US" altLang="en-US" sz="3000" dirty="0">
                <a:latin typeface="Trebuchet MS" panose="020B0603020202020204" pitchFamily="34" charset="0"/>
              </a:rPr>
              <a:t>eggs per egg-pod</a:t>
            </a:r>
            <a:endParaRPr lang="en-US" altLang="en-US" sz="30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82" y="4668416"/>
            <a:ext cx="3065418" cy="2189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732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 SigLockup Master PwPt.Neg-trans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22078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4100" y="750601"/>
            <a:ext cx="7340600" cy="6858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Seasonal development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534400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hlink"/>
              </a:solidFill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Typical:</a:t>
            </a:r>
            <a:r>
              <a:rPr lang="en-US" altLang="en-US" sz="2800" dirty="0">
                <a:latin typeface="Trebuchet MS" panose="020B0603020202020204" pitchFamily="34" charset="0"/>
              </a:rPr>
              <a:t> 	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			- hatching </a:t>
            </a:r>
            <a:r>
              <a:rPr lang="en-US" altLang="en-US" sz="2800" dirty="0">
                <a:latin typeface="Trebuchet MS" panose="020B0603020202020204" pitchFamily="34" charset="0"/>
              </a:rPr>
              <a:t>in spring (May)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dirty="0">
                <a:latin typeface="Trebuchet MS" panose="020B0603020202020204" pitchFamily="34" charset="0"/>
              </a:rPr>
              <a:t>				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			- </a:t>
            </a:r>
            <a:r>
              <a:rPr lang="en-US" altLang="en-US" sz="2800" dirty="0">
                <a:latin typeface="Trebuchet MS" panose="020B0603020202020204" pitchFamily="34" charset="0"/>
              </a:rPr>
              <a:t>nymphal and adult 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development 							   in summer</a:t>
            </a:r>
            <a:endParaRPr lang="en-US" altLang="en-US" sz="2800" dirty="0"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dirty="0">
                <a:latin typeface="Trebuchet MS" panose="020B0603020202020204" pitchFamily="34" charset="0"/>
              </a:rPr>
              <a:t>				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			- </a:t>
            </a:r>
            <a:r>
              <a:rPr lang="en-US" altLang="en-US" sz="2800" dirty="0">
                <a:latin typeface="Trebuchet MS" panose="020B0603020202020204" pitchFamily="34" charset="0"/>
              </a:rPr>
              <a:t>overwinter as eggs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species</a:t>
            </a:r>
            <a:r>
              <a:rPr lang="en-US" alt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	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- </a:t>
            </a:r>
            <a:r>
              <a:rPr lang="en-US" altLang="en-US" sz="2800" dirty="0">
                <a:latin typeface="Trebuchet MS" panose="020B0603020202020204" pitchFamily="34" charset="0"/>
              </a:rPr>
              <a:t>overwinter as late-instar nymphs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dirty="0">
                <a:latin typeface="Trebuchet MS" panose="020B0603020202020204" pitchFamily="34" charset="0"/>
              </a:rPr>
              <a:t>				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			- </a:t>
            </a:r>
            <a:r>
              <a:rPr lang="en-US" altLang="en-US" sz="2800" dirty="0">
                <a:latin typeface="Trebuchet MS" panose="020B0603020202020204" pitchFamily="34" charset="0"/>
              </a:rPr>
              <a:t>adults in early summer (mostly 						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			</a:t>
            </a:r>
            <a:r>
              <a:rPr lang="en-US" altLang="en-US" sz="2800" dirty="0" err="1" smtClean="0">
                <a:latin typeface="Trebuchet MS" panose="020B0603020202020204" pitchFamily="34" charset="0"/>
              </a:rPr>
              <a:t>bandwinged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 </a:t>
            </a:r>
            <a:r>
              <a:rPr lang="en-US" altLang="en-US" sz="2800" dirty="0">
                <a:latin typeface="Trebuchet MS" panose="020B0603020202020204" pitchFamily="34" charset="0"/>
              </a:rPr>
              <a:t>species)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-18732"/>
            <a:ext cx="9144000" cy="706993"/>
          </a:xfrm>
          <a:prstGeom prst="rect">
            <a:avLst/>
          </a:prstGeom>
          <a:solidFill>
            <a:srgbClr val="002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 SigLockup Master PwPt.Neg-trans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122078"/>
            <a:ext cx="2876453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76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4480</TotalTime>
  <Words>1243</Words>
  <Application>Microsoft Office PowerPoint</Application>
  <PresentationFormat>On-screen Show (4:3)</PresentationFormat>
  <Paragraphs>432</Paragraphs>
  <Slides>55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Arial</vt:lpstr>
      <vt:lpstr>Bookman Old Style</vt:lpstr>
      <vt:lpstr>Calibri</vt:lpstr>
      <vt:lpstr>Copperplate Gothic Bold</vt:lpstr>
      <vt:lpstr>Palatino Linotype</vt:lpstr>
      <vt:lpstr>Tahoma</vt:lpstr>
      <vt:lpstr>Times</vt:lpstr>
      <vt:lpstr>Times New Roman</vt:lpstr>
      <vt:lpstr>Trebuchet MS</vt:lpstr>
      <vt:lpstr>Wingdings</vt:lpstr>
      <vt:lpstr>Office Theme</vt:lpstr>
      <vt:lpstr>Acrobat Document</vt:lpstr>
      <vt:lpstr>Grasshopper Meeting Buffalo, WY  February, 2020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Seasonal development</vt:lpstr>
      <vt:lpstr>PowerPoint Presentation</vt:lpstr>
      <vt:lpstr>PowerPoint Presentation</vt:lpstr>
      <vt:lpstr>Integrated Pest Management (IPM)</vt:lpstr>
      <vt:lpstr>The 3-Phase Approach to Grasshopper IPM (supported by NGHMB)</vt:lpstr>
      <vt:lpstr>PPQs Role in Grasshopper Management </vt:lpstr>
      <vt:lpstr>PowerPoint Presentation</vt:lpstr>
      <vt:lpstr>Nymphal Survey</vt:lpstr>
      <vt:lpstr>PowerPoint Presentation</vt:lpstr>
      <vt:lpstr>Adult Survey</vt:lpstr>
      <vt:lpstr>PowerPoint Presentation</vt:lpstr>
      <vt:lpstr>Hot spot treatments:</vt:lpstr>
      <vt:lpstr>Aerial suppression treatments: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RAATs Example</vt:lpstr>
      <vt:lpstr>PowerPoint Presentation</vt:lpstr>
      <vt:lpstr>PPQ’s options for chemical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Treatments in 2019</vt:lpstr>
      <vt:lpstr>Treatments in 2019</vt:lpstr>
      <vt:lpstr>Common Rangeland Treatment Strategy Used &amp; Preferred in WY</vt:lpstr>
      <vt:lpstr>Treatments</vt:lpstr>
      <vt:lpstr>What situations would warrant USDA conducting the control program?</vt:lpstr>
      <vt:lpstr>Restrictions </vt:lpstr>
      <vt:lpstr>Restrictions (continued)</vt:lpstr>
      <vt:lpstr>Costs Associated with a USDA control program</vt:lpstr>
      <vt:lpstr>Factors affecting Cost:</vt:lpstr>
      <vt:lpstr>PowerPoint Presentation</vt:lpstr>
      <vt:lpstr>Next Steps:</vt:lpstr>
      <vt:lpstr>Contact Information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King, Kathleen M - APHIS</cp:lastModifiedBy>
  <cp:revision>88</cp:revision>
  <cp:lastPrinted>2020-01-23T22:16:23Z</cp:lastPrinted>
  <dcterms:created xsi:type="dcterms:W3CDTF">2012-10-22T18:54:08Z</dcterms:created>
  <dcterms:modified xsi:type="dcterms:W3CDTF">2020-02-12T15:10:12Z</dcterms:modified>
</cp:coreProperties>
</file>